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5"/>
  </p:notesMasterIdLst>
  <p:handoutMasterIdLst>
    <p:handoutMasterId r:id="rId66"/>
  </p:handoutMasterIdLst>
  <p:sldIdLst>
    <p:sldId id="963" r:id="rId2"/>
    <p:sldId id="911" r:id="rId3"/>
    <p:sldId id="880" r:id="rId4"/>
    <p:sldId id="912" r:id="rId5"/>
    <p:sldId id="913" r:id="rId6"/>
    <p:sldId id="914" r:id="rId7"/>
    <p:sldId id="917" r:id="rId8"/>
    <p:sldId id="923" r:id="rId9"/>
    <p:sldId id="968" r:id="rId10"/>
    <p:sldId id="918" r:id="rId11"/>
    <p:sldId id="945" r:id="rId12"/>
    <p:sldId id="916" r:id="rId13"/>
    <p:sldId id="919" r:id="rId14"/>
    <p:sldId id="920" r:id="rId15"/>
    <p:sldId id="921" r:id="rId16"/>
    <p:sldId id="922" r:id="rId17"/>
    <p:sldId id="924" r:id="rId18"/>
    <p:sldId id="925" r:id="rId19"/>
    <p:sldId id="926" r:id="rId20"/>
    <p:sldId id="927" r:id="rId21"/>
    <p:sldId id="928" r:id="rId22"/>
    <p:sldId id="943" r:id="rId23"/>
    <p:sldId id="946" r:id="rId24"/>
    <p:sldId id="929" r:id="rId25"/>
    <p:sldId id="936" r:id="rId26"/>
    <p:sldId id="935" r:id="rId27"/>
    <p:sldId id="937" r:id="rId28"/>
    <p:sldId id="939" r:id="rId29"/>
    <p:sldId id="938" r:id="rId30"/>
    <p:sldId id="940" r:id="rId31"/>
    <p:sldId id="941" r:id="rId32"/>
    <p:sldId id="942" r:id="rId33"/>
    <p:sldId id="944" r:id="rId34"/>
    <p:sldId id="947" r:id="rId35"/>
    <p:sldId id="931" r:id="rId36"/>
    <p:sldId id="948" r:id="rId37"/>
    <p:sldId id="949" r:id="rId38"/>
    <p:sldId id="950" r:id="rId39"/>
    <p:sldId id="951" r:id="rId40"/>
    <p:sldId id="954" r:id="rId41"/>
    <p:sldId id="959" r:id="rId42"/>
    <p:sldId id="978" r:id="rId43"/>
    <p:sldId id="953" r:id="rId44"/>
    <p:sldId id="956" r:id="rId45"/>
    <p:sldId id="957" r:id="rId46"/>
    <p:sldId id="960" r:id="rId47"/>
    <p:sldId id="961" r:id="rId48"/>
    <p:sldId id="962" r:id="rId49"/>
    <p:sldId id="981" r:id="rId50"/>
    <p:sldId id="965" r:id="rId51"/>
    <p:sldId id="966" r:id="rId52"/>
    <p:sldId id="967" r:id="rId53"/>
    <p:sldId id="934" r:id="rId54"/>
    <p:sldId id="969" r:id="rId55"/>
    <p:sldId id="970" r:id="rId56"/>
    <p:sldId id="979" r:id="rId57"/>
    <p:sldId id="973" r:id="rId58"/>
    <p:sldId id="974" r:id="rId59"/>
    <p:sldId id="976" r:id="rId60"/>
    <p:sldId id="980" r:id="rId61"/>
    <p:sldId id="932" r:id="rId62"/>
    <p:sldId id="977" r:id="rId63"/>
    <p:sldId id="930" r:id="rId64"/>
  </p:sldIdLst>
  <p:sldSz cx="9601200" cy="7315200"/>
  <p:notesSz cx="7010400" cy="9296400"/>
  <p:defaultTextStyle>
    <a:defPPr>
      <a:defRPr lang="en-US"/>
    </a:defPPr>
    <a:lvl1pPr algn="l" rtl="0" eaLnBrk="0" fontAlgn="base" hangingPunct="0">
      <a:spcBef>
        <a:spcPct val="0"/>
      </a:spcBef>
      <a:spcAft>
        <a:spcPct val="0"/>
      </a:spcAft>
      <a:defRPr sz="1400" b="1" kern="1200">
        <a:solidFill>
          <a:srgbClr val="000000"/>
        </a:solidFill>
        <a:latin typeface="Arial" charset="0"/>
        <a:ea typeface="+mn-ea"/>
        <a:cs typeface="+mn-cs"/>
      </a:defRPr>
    </a:lvl1pPr>
    <a:lvl2pPr marL="457200" algn="l" rtl="0" eaLnBrk="0" fontAlgn="base" hangingPunct="0">
      <a:spcBef>
        <a:spcPct val="0"/>
      </a:spcBef>
      <a:spcAft>
        <a:spcPct val="0"/>
      </a:spcAft>
      <a:defRPr sz="1400" b="1" kern="1200">
        <a:solidFill>
          <a:srgbClr val="000000"/>
        </a:solidFill>
        <a:latin typeface="Arial" charset="0"/>
        <a:ea typeface="+mn-ea"/>
        <a:cs typeface="+mn-cs"/>
      </a:defRPr>
    </a:lvl2pPr>
    <a:lvl3pPr marL="914400" algn="l" rtl="0" eaLnBrk="0" fontAlgn="base" hangingPunct="0">
      <a:spcBef>
        <a:spcPct val="0"/>
      </a:spcBef>
      <a:spcAft>
        <a:spcPct val="0"/>
      </a:spcAft>
      <a:defRPr sz="1400" b="1" kern="1200">
        <a:solidFill>
          <a:srgbClr val="000000"/>
        </a:solidFill>
        <a:latin typeface="Arial" charset="0"/>
        <a:ea typeface="+mn-ea"/>
        <a:cs typeface="+mn-cs"/>
      </a:defRPr>
    </a:lvl3pPr>
    <a:lvl4pPr marL="1371600" algn="l" rtl="0" eaLnBrk="0" fontAlgn="base" hangingPunct="0">
      <a:spcBef>
        <a:spcPct val="0"/>
      </a:spcBef>
      <a:spcAft>
        <a:spcPct val="0"/>
      </a:spcAft>
      <a:defRPr sz="1400" b="1" kern="1200">
        <a:solidFill>
          <a:srgbClr val="000000"/>
        </a:solidFill>
        <a:latin typeface="Arial" charset="0"/>
        <a:ea typeface="+mn-ea"/>
        <a:cs typeface="+mn-cs"/>
      </a:defRPr>
    </a:lvl4pPr>
    <a:lvl5pPr marL="1828800" algn="l" rtl="0" eaLnBrk="0" fontAlgn="base" hangingPunct="0">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CC"/>
    <a:srgbClr val="A50021"/>
    <a:srgbClr val="99CC00"/>
    <a:srgbClr val="990033"/>
    <a:srgbClr val="DFD1A9"/>
    <a:srgbClr val="EBF9A3"/>
    <a:srgbClr val="FF00FF"/>
    <a:srgbClr val="FF9966"/>
    <a:srgbClr val="FFFF9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2971" autoAdjust="0"/>
  </p:normalViewPr>
  <p:slideViewPr>
    <p:cSldViewPr>
      <p:cViewPr varScale="1">
        <p:scale>
          <a:sx n="90" d="100"/>
          <a:sy n="90" d="100"/>
        </p:scale>
        <p:origin x="-2112" y="-114"/>
      </p:cViewPr>
      <p:guideLst>
        <p:guide orient="horz" pos="2928"/>
        <p:guide pos="2016"/>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89" d="100"/>
          <a:sy n="89" d="100"/>
        </p:scale>
        <p:origin x="-376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t" anchorCtr="0" compatLnSpc="1">
            <a:prstTxWarp prst="textNoShape">
              <a:avLst/>
            </a:prstTxWarp>
          </a:bodyPr>
          <a:lstStyle>
            <a:lvl1pPr defTabSz="917632">
              <a:defRPr sz="1200" b="0"/>
            </a:lvl1pPr>
          </a:lstStyle>
          <a:p>
            <a:endParaRPr lang="en-US" altLang="en-US"/>
          </a:p>
        </p:txBody>
      </p:sp>
      <p:sp>
        <p:nvSpPr>
          <p:cNvPr id="52227" name="Rectangle 3"/>
          <p:cNvSpPr>
            <a:spLocks noGrp="1" noChangeArrowheads="1"/>
          </p:cNvSpPr>
          <p:nvPr>
            <p:ph type="dt" sz="quarter" idx="1"/>
          </p:nvPr>
        </p:nvSpPr>
        <p:spPr bwMode="auto">
          <a:xfrm>
            <a:off x="3966069"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t" anchorCtr="0" compatLnSpc="1">
            <a:prstTxWarp prst="textNoShape">
              <a:avLst/>
            </a:prstTxWarp>
          </a:bodyPr>
          <a:lstStyle>
            <a:lvl1pPr algn="r" defTabSz="917632">
              <a:defRPr sz="1200" b="0"/>
            </a:lvl1pPr>
          </a:lstStyle>
          <a:p>
            <a:endParaRPr lang="en-US" altLang="en-US"/>
          </a:p>
        </p:txBody>
      </p:sp>
      <p:sp>
        <p:nvSpPr>
          <p:cNvPr id="52228" name="Rectangle 4"/>
          <p:cNvSpPr>
            <a:spLocks noGrp="1" noChangeArrowheads="1"/>
          </p:cNvSpPr>
          <p:nvPr>
            <p:ph type="ftr" sz="quarter" idx="2"/>
          </p:nvPr>
        </p:nvSpPr>
        <p:spPr bwMode="auto">
          <a:xfrm>
            <a:off x="0"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b" anchorCtr="0" compatLnSpc="1">
            <a:prstTxWarp prst="textNoShape">
              <a:avLst/>
            </a:prstTxWarp>
          </a:bodyPr>
          <a:lstStyle>
            <a:lvl1pPr defTabSz="917632">
              <a:defRPr sz="1200" b="0"/>
            </a:lvl1pPr>
          </a:lstStyle>
          <a:p>
            <a:endParaRPr lang="en-US" altLang="en-US"/>
          </a:p>
        </p:txBody>
      </p:sp>
      <p:sp>
        <p:nvSpPr>
          <p:cNvPr id="52229" name="Rectangle 5"/>
          <p:cNvSpPr>
            <a:spLocks noGrp="1" noChangeArrowheads="1"/>
          </p:cNvSpPr>
          <p:nvPr>
            <p:ph type="sldNum" sz="quarter" idx="3"/>
          </p:nvPr>
        </p:nvSpPr>
        <p:spPr bwMode="auto">
          <a:xfrm>
            <a:off x="3966069"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b" anchorCtr="0" compatLnSpc="1">
            <a:prstTxWarp prst="textNoShape">
              <a:avLst/>
            </a:prstTxWarp>
          </a:bodyPr>
          <a:lstStyle>
            <a:lvl1pPr algn="r" defTabSz="917632">
              <a:defRPr sz="1200" b="0"/>
            </a:lvl1pPr>
          </a:lstStyle>
          <a:p>
            <a:fld id="{987F8EDD-710A-4551-98A1-8EB4EBA7B1CD}" type="slidenum">
              <a:rPr lang="en-US" altLang="en-US"/>
              <a:pPr/>
              <a:t>‹#›</a:t>
            </a:fld>
            <a:endParaRPr lang="en-US" altLang="en-US"/>
          </a:p>
        </p:txBody>
      </p:sp>
    </p:spTree>
    <p:extLst>
      <p:ext uri="{BB962C8B-B14F-4D97-AF65-F5344CB8AC3E}">
        <p14:creationId xmlns:p14="http://schemas.microsoft.com/office/powerpoint/2010/main" val="2702024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lvl1pPr defTabSz="917632">
              <a:defRPr sz="1200" b="0"/>
            </a:lvl1pPr>
          </a:lstStyle>
          <a:p>
            <a:endParaRPr lang="en-US" altLang="en-US"/>
          </a:p>
        </p:txBody>
      </p:sp>
      <p:sp>
        <p:nvSpPr>
          <p:cNvPr id="30723" name="Rectangle 3"/>
          <p:cNvSpPr>
            <a:spLocks noGrp="1" noChangeArrowheads="1"/>
          </p:cNvSpPr>
          <p:nvPr>
            <p:ph type="dt" idx="1"/>
          </p:nvPr>
        </p:nvSpPr>
        <p:spPr bwMode="auto">
          <a:xfrm>
            <a:off x="3966069"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lvl1pPr algn="r" defTabSz="917632">
              <a:defRPr sz="1200" b="0"/>
            </a:lvl1pPr>
          </a:lstStyle>
          <a:p>
            <a:endParaRPr lang="en-US" altLang="en-US"/>
          </a:p>
        </p:txBody>
      </p:sp>
      <p:sp>
        <p:nvSpPr>
          <p:cNvPr id="30724" name="Rectangle 4"/>
          <p:cNvSpPr>
            <a:spLocks noGrp="1" noRot="1" noChangeAspect="1" noChangeArrowheads="1" noTextEdit="1"/>
          </p:cNvSpPr>
          <p:nvPr>
            <p:ph type="sldImg" idx="2"/>
          </p:nvPr>
        </p:nvSpPr>
        <p:spPr bwMode="auto">
          <a:xfrm>
            <a:off x="1193800" y="690563"/>
            <a:ext cx="4630738" cy="35274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915248" y="4448123"/>
            <a:ext cx="5184776" cy="414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26" name="Rectangle 6"/>
          <p:cNvSpPr>
            <a:spLocks noGrp="1" noChangeArrowheads="1"/>
          </p:cNvSpPr>
          <p:nvPr>
            <p:ph type="ftr" sz="quarter" idx="4"/>
          </p:nvPr>
        </p:nvSpPr>
        <p:spPr bwMode="auto">
          <a:xfrm>
            <a:off x="0"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b" anchorCtr="0" compatLnSpc="1">
            <a:prstTxWarp prst="textNoShape">
              <a:avLst/>
            </a:prstTxWarp>
          </a:bodyPr>
          <a:lstStyle>
            <a:lvl1pPr defTabSz="917632">
              <a:defRPr sz="1200" b="0"/>
            </a:lvl1pPr>
          </a:lstStyle>
          <a:p>
            <a:endParaRPr lang="en-US" altLang="en-US"/>
          </a:p>
        </p:txBody>
      </p:sp>
      <p:sp>
        <p:nvSpPr>
          <p:cNvPr id="30727" name="Rectangle 7"/>
          <p:cNvSpPr>
            <a:spLocks noGrp="1" noChangeArrowheads="1"/>
          </p:cNvSpPr>
          <p:nvPr>
            <p:ph type="sldNum" sz="quarter" idx="5"/>
          </p:nvPr>
        </p:nvSpPr>
        <p:spPr bwMode="auto">
          <a:xfrm>
            <a:off x="3966069"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b" anchorCtr="0" compatLnSpc="1">
            <a:prstTxWarp prst="textNoShape">
              <a:avLst/>
            </a:prstTxWarp>
          </a:bodyPr>
          <a:lstStyle>
            <a:lvl1pPr algn="r" defTabSz="917632">
              <a:defRPr sz="1200" b="0"/>
            </a:lvl1pPr>
          </a:lstStyle>
          <a:p>
            <a:fld id="{058DFC2B-7366-42C5-A8F3-CCA55DF168E9}" type="slidenum">
              <a:rPr lang="en-US" altLang="en-US"/>
              <a:pPr/>
              <a:t>‹#›</a:t>
            </a:fld>
            <a:endParaRPr lang="en-US" altLang="en-US"/>
          </a:p>
        </p:txBody>
      </p:sp>
    </p:spTree>
    <p:extLst>
      <p:ext uri="{BB962C8B-B14F-4D97-AF65-F5344CB8AC3E}">
        <p14:creationId xmlns:p14="http://schemas.microsoft.com/office/powerpoint/2010/main" val="14521732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quote from http://www2.econ.iastate.edu/tesfatsi/EconomyNeedsABM.NatureAug2009.FarmerFoley.pdf</a:t>
            </a:r>
          </a:p>
          <a:p>
            <a:endParaRPr lang="en-US" dirty="0" smtClean="0"/>
          </a:p>
          <a:p>
            <a:r>
              <a:rPr lang="en-US" dirty="0" smtClean="0"/>
              <a:t>Second</a:t>
            </a:r>
            <a:r>
              <a:rPr lang="en-US" baseline="0" dirty="0" smtClean="0"/>
              <a:t> quote from John Mauldin and Jonathan </a:t>
            </a:r>
            <a:r>
              <a:rPr lang="en-US" baseline="0" dirty="0" err="1" smtClean="0"/>
              <a:t>Tepper</a:t>
            </a:r>
            <a:r>
              <a:rPr lang="en-US" baseline="0" dirty="0" smtClean="0"/>
              <a:t>, “Endgame”, pg. 160-1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a:t>
            </a:fld>
            <a:endParaRPr lang="en-US" altLang="en-US"/>
          </a:p>
        </p:txBody>
      </p:sp>
    </p:spTree>
    <p:extLst>
      <p:ext uri="{BB962C8B-B14F-4D97-AF65-F5344CB8AC3E}">
        <p14:creationId xmlns:p14="http://schemas.microsoft.com/office/powerpoint/2010/main" val="96914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“Shadow of the future” from Robert Axelrod, “Evolution</a:t>
            </a:r>
            <a:r>
              <a:rPr lang="en-US" baseline="0" dirty="0" smtClean="0"/>
              <a:t> of Cooperation,” pg. 12</a:t>
            </a:r>
          </a:p>
          <a:p>
            <a:endParaRPr lang="en-US" baseline="0" dirty="0" smtClean="0"/>
          </a:p>
          <a:p>
            <a:r>
              <a:rPr lang="en-US" baseline="0" dirty="0" smtClean="0"/>
              <a:t>Political science from William </a:t>
            </a:r>
            <a:r>
              <a:rPr lang="en-US" baseline="0" dirty="0" err="1" smtClean="0"/>
              <a:t>Poundstone</a:t>
            </a:r>
            <a:r>
              <a:rPr lang="en-US" baseline="0" dirty="0" smtClean="0"/>
              <a:t>, “Prisoner’s Dilemma,” pg. 253</a:t>
            </a:r>
          </a:p>
          <a:p>
            <a:r>
              <a:rPr lang="en-US" baseline="0" dirty="0" smtClean="0"/>
              <a:t>Evolutionary Biology from William </a:t>
            </a:r>
            <a:r>
              <a:rPr lang="en-US" baseline="0" dirty="0" err="1" smtClean="0"/>
              <a:t>Poundstone</a:t>
            </a:r>
            <a:r>
              <a:rPr lang="en-US" baseline="0" dirty="0" smtClean="0"/>
              <a:t>, “Prisoner’s Dilemma,” pg. 231</a:t>
            </a:r>
            <a:endParaRPr lang="en-US" dirty="0" smtClean="0"/>
          </a:p>
          <a:p>
            <a:endParaRPr lang="en-US" dirty="0" smtClean="0"/>
          </a:p>
          <a:p>
            <a:r>
              <a:rPr lang="en-US" dirty="0" smtClean="0"/>
              <a:t>Image from http://www.chicagostyleseo.com/2013/03/fortnight-feature-no-7-search-engines/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13</a:t>
            </a:fld>
            <a:endParaRPr lang="en-US" altLang="en-US"/>
          </a:p>
        </p:txBody>
      </p:sp>
    </p:spTree>
    <p:extLst>
      <p:ext uri="{BB962C8B-B14F-4D97-AF65-F5344CB8AC3E}">
        <p14:creationId xmlns:p14="http://schemas.microsoft.com/office/powerpoint/2010/main" val="178375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Points all from Robert Axelrod, “Evolution of Cooperation,” pg. vii, 14, 31, 193</a:t>
            </a:r>
          </a:p>
          <a:p>
            <a:r>
              <a:rPr lang="en-US" dirty="0" smtClean="0"/>
              <a:t>Code for TFT</a:t>
            </a:r>
            <a:r>
              <a:rPr lang="en-US" baseline="0" dirty="0" smtClean="0"/>
              <a:t> from http://vserver1.cscs.lsa.umich.edu/Software/CC/CC2/TourExec1.1.f.html</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14</a:t>
            </a:fld>
            <a:endParaRPr lang="en-US" altLang="en-US"/>
          </a:p>
        </p:txBody>
      </p:sp>
    </p:spTree>
    <p:extLst>
      <p:ext uri="{BB962C8B-B14F-4D97-AF65-F5344CB8AC3E}">
        <p14:creationId xmlns:p14="http://schemas.microsoft.com/office/powerpoint/2010/main" val="21547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set of bullet points from Richard Dawkins, “The Selfish Gene”, pg. 210-217</a:t>
            </a:r>
          </a:p>
          <a:p>
            <a:r>
              <a:rPr lang="en-US" dirty="0" smtClean="0"/>
              <a:t>Second set of bullet point from Robert Axelrod,</a:t>
            </a:r>
            <a:r>
              <a:rPr lang="en-US" baseline="0" dirty="0" smtClean="0"/>
              <a:t> “Evolution of Cooperation,”  pg. 110-122</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Quote from William</a:t>
            </a:r>
            <a:r>
              <a:rPr lang="en-US" baseline="0" dirty="0" smtClean="0"/>
              <a:t> </a:t>
            </a:r>
            <a:r>
              <a:rPr lang="en-US" baseline="0" dirty="0" err="1" smtClean="0"/>
              <a:t>Poundstone</a:t>
            </a:r>
            <a:r>
              <a:rPr lang="en-US" baseline="0" dirty="0" smtClean="0"/>
              <a:t>, “Prisoner’s Dilemma,” pg. 241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15</a:t>
            </a:fld>
            <a:endParaRPr lang="en-US" altLang="en-US"/>
          </a:p>
        </p:txBody>
      </p:sp>
    </p:spTree>
    <p:extLst>
      <p:ext uri="{BB962C8B-B14F-4D97-AF65-F5344CB8AC3E}">
        <p14:creationId xmlns:p14="http://schemas.microsoft.com/office/powerpoint/2010/main" val="3091866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16</a:t>
            </a:fld>
            <a:endParaRPr lang="en-US" altLang="en-US"/>
          </a:p>
        </p:txBody>
      </p:sp>
    </p:spTree>
    <p:extLst>
      <p:ext uri="{BB962C8B-B14F-4D97-AF65-F5344CB8AC3E}">
        <p14:creationId xmlns:p14="http://schemas.microsoft.com/office/powerpoint/2010/main" val="364398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a:t>
            </a:r>
            <a:r>
              <a:rPr lang="en-US" baseline="0" dirty="0" smtClean="0"/>
              <a:t> Robert Axelrod, “Complexity of Cooperation,” pg. 14-28</a:t>
            </a:r>
            <a:endParaRPr lang="en-US"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17</a:t>
            </a:fld>
            <a:endParaRPr lang="en-US" altLang="en-US"/>
          </a:p>
        </p:txBody>
      </p:sp>
    </p:spTree>
    <p:extLst>
      <p:ext uri="{BB962C8B-B14F-4D97-AF65-F5344CB8AC3E}">
        <p14:creationId xmlns:p14="http://schemas.microsoft.com/office/powerpoint/2010/main" val="660391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a:t>
            </a:r>
            <a:r>
              <a:rPr lang="en-US" baseline="0" dirty="0" smtClean="0"/>
              <a:t> Robert Axelrod, “Complexity of Cooperation,” pg. 14-28</a:t>
            </a:r>
            <a:endParaRPr lang="en-US" dirty="0" smtClean="0"/>
          </a:p>
          <a:p>
            <a:r>
              <a:rPr lang="en-US" dirty="0" smtClean="0"/>
              <a:t>Gaussian from http://introcs.cs.princeton.edu/java/11gaussian/</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18</a:t>
            </a:fld>
            <a:endParaRPr lang="en-US" altLang="en-US"/>
          </a:p>
        </p:txBody>
      </p:sp>
    </p:spTree>
    <p:extLst>
      <p:ext uri="{BB962C8B-B14F-4D97-AF65-F5344CB8AC3E}">
        <p14:creationId xmlns:p14="http://schemas.microsoft.com/office/powerpoint/2010/main" val="329972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19</a:t>
            </a:fld>
            <a:endParaRPr lang="en-US" altLang="en-US"/>
          </a:p>
        </p:txBody>
      </p:sp>
    </p:spTree>
    <p:extLst>
      <p:ext uri="{BB962C8B-B14F-4D97-AF65-F5344CB8AC3E}">
        <p14:creationId xmlns:p14="http://schemas.microsoft.com/office/powerpoint/2010/main" val="134280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20</a:t>
            </a:fld>
            <a:endParaRPr lang="en-US" altLang="en-US"/>
          </a:p>
        </p:txBody>
      </p:sp>
    </p:spTree>
    <p:extLst>
      <p:ext uri="{BB962C8B-B14F-4D97-AF65-F5344CB8AC3E}">
        <p14:creationId xmlns:p14="http://schemas.microsoft.com/office/powerpoint/2010/main" val="374578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21</a:t>
            </a:fld>
            <a:endParaRPr lang="en-US" altLang="en-US"/>
          </a:p>
        </p:txBody>
      </p:sp>
    </p:spTree>
    <p:extLst>
      <p:ext uri="{BB962C8B-B14F-4D97-AF65-F5344CB8AC3E}">
        <p14:creationId xmlns:p14="http://schemas.microsoft.com/office/powerpoint/2010/main" val="107128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22</a:t>
            </a:fld>
            <a:endParaRPr lang="en-US" altLang="en-US"/>
          </a:p>
        </p:txBody>
      </p:sp>
    </p:spTree>
    <p:extLst>
      <p:ext uri="{BB962C8B-B14F-4D97-AF65-F5344CB8AC3E}">
        <p14:creationId xmlns:p14="http://schemas.microsoft.com/office/powerpoint/2010/main" val="359264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i</a:t>
            </a:r>
            <a:r>
              <a:rPr lang="en-US" dirty="0" smtClean="0"/>
              <a:t>mage from http://joeg.oxfordjournals.org/content/early/2011/03/27/jeg.lbr002/F3.large.jpg</a:t>
            </a:r>
          </a:p>
          <a:p>
            <a:r>
              <a:rPr lang="en-US" dirty="0" smtClean="0"/>
              <a:t>Right image from http://www.treasury.gov/initiatives/ofr/research/Documents/OFR_Working_Paper_No3_ABM_Bookstaber_Final.pdf</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a:t>
            </a:fld>
            <a:endParaRPr lang="en-US" altLang="en-US"/>
          </a:p>
        </p:txBody>
      </p:sp>
    </p:spTree>
    <p:extLst>
      <p:ext uri="{BB962C8B-B14F-4D97-AF65-F5344CB8AC3E}">
        <p14:creationId xmlns:p14="http://schemas.microsoft.com/office/powerpoint/2010/main" val="2835009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24</a:t>
            </a:fld>
            <a:endParaRPr lang="en-US" altLang="en-US"/>
          </a:p>
        </p:txBody>
      </p:sp>
    </p:spTree>
    <p:extLst>
      <p:ext uri="{BB962C8B-B14F-4D97-AF65-F5344CB8AC3E}">
        <p14:creationId xmlns:p14="http://schemas.microsoft.com/office/powerpoint/2010/main" val="379081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25</a:t>
            </a:fld>
            <a:endParaRPr lang="en-US" altLang="en-US"/>
          </a:p>
        </p:txBody>
      </p:sp>
    </p:spTree>
    <p:extLst>
      <p:ext uri="{BB962C8B-B14F-4D97-AF65-F5344CB8AC3E}">
        <p14:creationId xmlns:p14="http://schemas.microsoft.com/office/powerpoint/2010/main" val="54538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26</a:t>
            </a:fld>
            <a:endParaRPr lang="en-US" altLang="en-US"/>
          </a:p>
        </p:txBody>
      </p:sp>
    </p:spTree>
    <p:extLst>
      <p:ext uri="{BB962C8B-B14F-4D97-AF65-F5344CB8AC3E}">
        <p14:creationId xmlns:p14="http://schemas.microsoft.com/office/powerpoint/2010/main" val="288616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27</a:t>
            </a:fld>
            <a:endParaRPr lang="en-US" altLang="en-US"/>
          </a:p>
        </p:txBody>
      </p:sp>
    </p:spTree>
    <p:extLst>
      <p:ext uri="{BB962C8B-B14F-4D97-AF65-F5344CB8AC3E}">
        <p14:creationId xmlns:p14="http://schemas.microsoft.com/office/powerpoint/2010/main" val="386697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28</a:t>
            </a:fld>
            <a:endParaRPr lang="en-US" altLang="en-US"/>
          </a:p>
        </p:txBody>
      </p:sp>
    </p:spTree>
    <p:extLst>
      <p:ext uri="{BB962C8B-B14F-4D97-AF65-F5344CB8AC3E}">
        <p14:creationId xmlns:p14="http://schemas.microsoft.com/office/powerpoint/2010/main" val="3819237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29</a:t>
            </a:fld>
            <a:endParaRPr lang="en-US" altLang="en-US"/>
          </a:p>
        </p:txBody>
      </p:sp>
    </p:spTree>
    <p:extLst>
      <p:ext uri="{BB962C8B-B14F-4D97-AF65-F5344CB8AC3E}">
        <p14:creationId xmlns:p14="http://schemas.microsoft.com/office/powerpoint/2010/main" val="1222043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Mohammed</a:t>
            </a:r>
            <a:r>
              <a:rPr lang="en-US" baseline="0" dirty="0" smtClean="0"/>
              <a:t> Atta from http://www.npr.org/2011/09/09/140321495/the-banality-of-evil-following-the-steps-to-sept-11</a:t>
            </a:r>
          </a:p>
          <a:p>
            <a:r>
              <a:rPr lang="en-US" baseline="0" dirty="0" smtClean="0"/>
              <a:t>‘</a:t>
            </a:r>
            <a:r>
              <a:rPr lang="en-US" baseline="0" dirty="0" err="1" smtClean="0"/>
              <a:t>McEgypt</a:t>
            </a:r>
            <a:r>
              <a:rPr lang="en-US" baseline="0" dirty="0" smtClean="0"/>
              <a:t>’ quote from Der Spiegel, “Inside 9-11,” pg. 185</a:t>
            </a:r>
            <a:endParaRPr lang="en-US" dirty="0" smtClean="0"/>
          </a:p>
          <a:p>
            <a:endParaRPr lang="en-US" dirty="0" smtClean="0"/>
          </a:p>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30</a:t>
            </a:fld>
            <a:endParaRPr lang="en-US" altLang="en-US"/>
          </a:p>
        </p:txBody>
      </p:sp>
    </p:spTree>
    <p:extLst>
      <p:ext uri="{BB962C8B-B14F-4D97-AF65-F5344CB8AC3E}">
        <p14:creationId xmlns:p14="http://schemas.microsoft.com/office/powerpoint/2010/main" val="1685460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31</a:t>
            </a:fld>
            <a:endParaRPr lang="en-US" altLang="en-US"/>
          </a:p>
        </p:txBody>
      </p:sp>
    </p:spTree>
    <p:extLst>
      <p:ext uri="{BB962C8B-B14F-4D97-AF65-F5344CB8AC3E}">
        <p14:creationId xmlns:p14="http://schemas.microsoft.com/office/powerpoint/2010/main" val="2629917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183-204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32</a:t>
            </a:fld>
            <a:endParaRPr lang="en-US" altLang="en-US"/>
          </a:p>
        </p:txBody>
      </p:sp>
    </p:spTree>
    <p:extLst>
      <p:ext uri="{BB962C8B-B14F-4D97-AF65-F5344CB8AC3E}">
        <p14:creationId xmlns:p14="http://schemas.microsoft.com/office/powerpoint/2010/main" val="299921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bullet point from http://www.cs.unm.edu/~joel/cs4all/Axelrod_Chapter_ABMs_as_a_bridge_between_disciplines.pdf, </a:t>
            </a:r>
            <a:r>
              <a:rPr lang="en-US" baseline="0" dirty="0" err="1" smtClean="0"/>
              <a:t>pg</a:t>
            </a:r>
            <a:r>
              <a:rPr lang="en-US" baseline="0" dirty="0" smtClean="0"/>
              <a:t> 1577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33</a:t>
            </a:fld>
            <a:endParaRPr lang="en-US" altLang="en-US"/>
          </a:p>
        </p:txBody>
      </p:sp>
    </p:spTree>
    <p:extLst>
      <p:ext uri="{BB962C8B-B14F-4D97-AF65-F5344CB8AC3E}">
        <p14:creationId xmlns:p14="http://schemas.microsoft.com/office/powerpoint/2010/main" val="120634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point from Gillian Tet, “Fool’s Gold”,</a:t>
            </a:r>
            <a:r>
              <a:rPr lang="en-US" baseline="0" dirty="0" smtClean="0"/>
              <a:t> pg. 33</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Subsequent points from here:  http://www.gpo.gov/fdsys/pkg/CHRG-111hhrg51925/pdf/CHRG-111hhrg51925.pdf, </a:t>
            </a:r>
            <a:r>
              <a:rPr lang="en-US" dirty="0" err="1" smtClean="0"/>
              <a:t>pg</a:t>
            </a:r>
            <a:r>
              <a:rPr lang="en-US" baseline="0" dirty="0" smtClean="0"/>
              <a:t> 4</a:t>
            </a:r>
            <a:endParaRPr lang="en-US" dirty="0" smtClean="0"/>
          </a:p>
          <a:p>
            <a:endParaRPr lang="en-US" baseline="0" dirty="0" smtClean="0"/>
          </a:p>
          <a:p>
            <a:r>
              <a:rPr lang="en-US" dirty="0" smtClean="0"/>
              <a:t>Problems from here:  http://www.gpo.gov/fdsys/pkg/CHRG-111hhrg51925/pdf/CHRG-111hhrg51925.pdf, </a:t>
            </a:r>
            <a:r>
              <a:rPr lang="en-US" dirty="0" err="1" smtClean="0"/>
              <a:t>pg</a:t>
            </a:r>
            <a:r>
              <a:rPr lang="en-US" baseline="0" dirty="0" smtClean="0"/>
              <a:t> 56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a:t>
            </a:fld>
            <a:endParaRPr lang="en-US" altLang="en-US"/>
          </a:p>
        </p:txBody>
      </p:sp>
    </p:spTree>
    <p:extLst>
      <p:ext uri="{BB962C8B-B14F-4D97-AF65-F5344CB8AC3E}">
        <p14:creationId xmlns:p14="http://schemas.microsoft.com/office/powerpoint/2010/main" val="3439257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KEY NOTE:  The concept of a single bank providing</a:t>
            </a:r>
            <a:r>
              <a:rPr lang="en-US" baseline="0" dirty="0" smtClean="0"/>
              <a:t> leverage is a simplification to the 2011 </a:t>
            </a:r>
            <a:r>
              <a:rPr lang="en-US" baseline="0" dirty="0" err="1" smtClean="0"/>
              <a:t>Thurner</a:t>
            </a:r>
            <a:r>
              <a:rPr lang="en-US" baseline="0" dirty="0" smtClean="0"/>
              <a:t> model (</a:t>
            </a:r>
            <a:r>
              <a:rPr lang="en-US" dirty="0" smtClean="0"/>
              <a:t>http://www.futurict.eu/sites/default/files/Report%20commissioned%20by%20the%20OECD%20on%20Systemic%20Risk,%20by%20Stefan%20Thurner.pdf )</a:t>
            </a:r>
            <a:r>
              <a:rPr lang="en-US" baseline="0" dirty="0" smtClean="0"/>
              <a:t>, which had multiple banks.  This simplification is taken directly from the 2010 </a:t>
            </a:r>
            <a:r>
              <a:rPr lang="en-US" baseline="0" dirty="0" err="1" smtClean="0"/>
              <a:t>Thurner</a:t>
            </a:r>
            <a:r>
              <a:rPr lang="en-US" baseline="0" dirty="0" smtClean="0"/>
              <a:t> model (http://cowles.econ.yale.edu/P/cd/d17a/d1745.pdf), which used a single bank like the one here.  None of the results in this presentation were dependent on single versus multiple banks.  Later results in the 2011 model did depend on the number of banks, but none of those results is included here.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V known</a:t>
            </a:r>
            <a:r>
              <a:rPr lang="en-US" baseline="0" dirty="0" smtClean="0"/>
              <a:t> to all funds from </a:t>
            </a:r>
            <a:r>
              <a:rPr lang="en-US" dirty="0" smtClean="0"/>
              <a:t>http://www.futurict.eu/sites/default/files/Report%20commissioned%20by%20the%20OECD%20on%20Systemic%20Risk,%20by%20Stefan%20Thurner.pdf  pg. 28</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Other</a:t>
            </a:r>
            <a:r>
              <a:rPr lang="en-US" baseline="0" dirty="0" smtClean="0"/>
              <a:t> points are my own summaries / understanding of the model explained in </a:t>
            </a:r>
            <a:r>
              <a:rPr lang="en-US" dirty="0" smtClean="0"/>
              <a:t>http://www.futurict.eu/sites/default/files/Report%20commissioned%20by%20the%20OECD%20on%20Systemic%20Risk,%20by%20Stefan%20Thurner.pdf  pp</a:t>
            </a:r>
            <a:r>
              <a:rPr lang="en-US" baseline="0" dirty="0" smtClean="0"/>
              <a:t> 25-34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35</a:t>
            </a:fld>
            <a:endParaRPr lang="en-US" altLang="en-US"/>
          </a:p>
        </p:txBody>
      </p:sp>
    </p:spTree>
    <p:extLst>
      <p:ext uri="{BB962C8B-B14F-4D97-AF65-F5344CB8AC3E}">
        <p14:creationId xmlns:p14="http://schemas.microsoft.com/office/powerpoint/2010/main" val="2793762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a:t>
            </a:r>
            <a:r>
              <a:rPr lang="en-US" baseline="0" dirty="0" smtClean="0"/>
              <a:t> from </a:t>
            </a:r>
            <a:r>
              <a:rPr lang="en-US" dirty="0" smtClean="0"/>
              <a:t>http://www.futurict.eu/sites/default/files/Report%20commissioned%20by%20the%20OECD%20on%20Systemic%20Risk,%20by%20Stefan%20Thurner.pdf  pg. 27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36</a:t>
            </a:fld>
            <a:endParaRPr lang="en-US" altLang="en-US"/>
          </a:p>
        </p:txBody>
      </p:sp>
    </p:spTree>
    <p:extLst>
      <p:ext uri="{BB962C8B-B14F-4D97-AF65-F5344CB8AC3E}">
        <p14:creationId xmlns:p14="http://schemas.microsoft.com/office/powerpoint/2010/main" val="2639275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http://www.futurict.eu/sites/default/files/Report%20commissioned%20by%20the%20OECD%20on%20Systemic%20Risk,%20by%20Stefan%20Thurner.pdf  pg. 27</a:t>
            </a:r>
          </a:p>
          <a:p>
            <a:endParaRPr lang="en-US" dirty="0" smtClean="0"/>
          </a:p>
          <a:p>
            <a:r>
              <a:rPr lang="en-US" dirty="0" smtClean="0"/>
              <a:t>Second and third</a:t>
            </a:r>
            <a:r>
              <a:rPr lang="en-US" baseline="0" dirty="0" smtClean="0"/>
              <a:t> bullet points from </a:t>
            </a:r>
            <a:r>
              <a:rPr lang="en-US" dirty="0" smtClean="0"/>
              <a:t>http://www.futurict.eu/sites/default/files/Report%20commissioned%20by%20the%20OECD%20on%20Systemic%20Risk,%20by%20Stefan%20Thurner.pdf  pg. 28</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37</a:t>
            </a:fld>
            <a:endParaRPr lang="en-US" altLang="en-US"/>
          </a:p>
        </p:txBody>
      </p:sp>
    </p:spTree>
    <p:extLst>
      <p:ext uri="{BB962C8B-B14F-4D97-AF65-F5344CB8AC3E}">
        <p14:creationId xmlns:p14="http://schemas.microsoft.com/office/powerpoint/2010/main" val="3918583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Equations from http://www.futurict.eu/sites/default/files/Report%20commissioned%20by%20the%20OECD%20on%20Systemic%20Risk,%20by%20Stefan%20Thurner.pdf  pp.</a:t>
            </a:r>
            <a:r>
              <a:rPr lang="en-US" baseline="0" dirty="0" smtClean="0"/>
              <a:t> 28-9</a:t>
            </a:r>
          </a:p>
          <a:p>
            <a:endParaRPr lang="en-US" baseline="0" dirty="0" smtClean="0"/>
          </a:p>
          <a:p>
            <a:r>
              <a:rPr lang="en-US" baseline="0" dirty="0" smtClean="0"/>
              <a:t>Graph from </a:t>
            </a:r>
            <a:r>
              <a:rPr lang="en-US" dirty="0" smtClean="0"/>
              <a:t>http://www.futurict.eu/sites/default/files/Report%20commissioned%20by%20the%20OECD%20on%20Systemic%20Risk,%20by%20Stefan%20Thurner.pdf  pg. 29</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38</a:t>
            </a:fld>
            <a:endParaRPr lang="en-US" altLang="en-US"/>
          </a:p>
        </p:txBody>
      </p:sp>
    </p:spTree>
    <p:extLst>
      <p:ext uri="{BB962C8B-B14F-4D97-AF65-F5344CB8AC3E}">
        <p14:creationId xmlns:p14="http://schemas.microsoft.com/office/powerpoint/2010/main" val="1430779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and second bullet points</a:t>
            </a:r>
            <a:r>
              <a:rPr lang="en-US" baseline="0" dirty="0" smtClean="0"/>
              <a:t> from </a:t>
            </a:r>
            <a:r>
              <a:rPr lang="en-US" dirty="0" smtClean="0"/>
              <a:t>http://www.futurict.eu/sites/default/files/Report%20commissioned%20by%20the%20OECD%20on%20Systemic%20Risk,%20by%20Stefan%20Thurner.pdf  pg. 28</a:t>
            </a:r>
          </a:p>
          <a:p>
            <a:endParaRPr lang="en-US" dirty="0" smtClean="0"/>
          </a:p>
          <a:p>
            <a:r>
              <a:rPr lang="en-US" dirty="0" smtClean="0"/>
              <a:t>Last bullet point from http://www.futurict.eu/sites/default/files/Report%20commissioned%20by%20the%20OECD%20on%20Systemic%20Risk,%20by%20Stefan%20Thurner.pdf  pg. 29</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39</a:t>
            </a:fld>
            <a:endParaRPr lang="en-US" altLang="en-US"/>
          </a:p>
        </p:txBody>
      </p:sp>
    </p:spTree>
    <p:extLst>
      <p:ext uri="{BB962C8B-B14F-4D97-AF65-F5344CB8AC3E}">
        <p14:creationId xmlns:p14="http://schemas.microsoft.com/office/powerpoint/2010/main" val="1088093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equations</a:t>
            </a:r>
            <a:r>
              <a:rPr lang="en-US" baseline="0" dirty="0" smtClean="0"/>
              <a:t> and values from </a:t>
            </a:r>
            <a:r>
              <a:rPr lang="en-US" dirty="0" smtClean="0"/>
              <a:t>http://www.futurict.eu/sites/default/files/Report%20commissioned%20by%20the%20OECD%20on%20Systemic%20Risk,%20by%20Stefan%20Thurner.pdf  pg. 31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40</a:t>
            </a:fld>
            <a:endParaRPr lang="en-US" altLang="en-US"/>
          </a:p>
        </p:txBody>
      </p:sp>
    </p:spTree>
    <p:extLst>
      <p:ext uri="{BB962C8B-B14F-4D97-AF65-F5344CB8AC3E}">
        <p14:creationId xmlns:p14="http://schemas.microsoft.com/office/powerpoint/2010/main" val="2386156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a:t>
            </a:r>
            <a:r>
              <a:rPr lang="en-US" baseline="0" dirty="0" smtClean="0"/>
              <a:t> of a fund given by </a:t>
            </a:r>
            <a:r>
              <a:rPr lang="en-US" dirty="0" smtClean="0"/>
              <a:t>http://www.futurict.eu/sites/default/files/Report%20commissioned%20by%20the%20OECD%20on%20Systemic%20Risk,%20by%20Stefan%20Thurner.pdf  pg. 31</a:t>
            </a:r>
          </a:p>
          <a:p>
            <a:endParaRPr lang="en-US" dirty="0" smtClean="0"/>
          </a:p>
          <a:p>
            <a:r>
              <a:rPr lang="en-US" dirty="0" smtClean="0"/>
              <a:t>Steps from http://www.futurict.eu/sites/default/files/Report%20commissioned%20by%20the%20OECD%20on%20Systemic%20Risk,%20by%20Stefan%20Thurner.pdf  pg. 33</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41</a:t>
            </a:fld>
            <a:endParaRPr lang="en-US" altLang="en-US"/>
          </a:p>
        </p:txBody>
      </p:sp>
    </p:spTree>
    <p:extLst>
      <p:ext uri="{BB962C8B-B14F-4D97-AF65-F5344CB8AC3E}">
        <p14:creationId xmlns:p14="http://schemas.microsoft.com/office/powerpoint/2010/main" val="10939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45</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42</a:t>
            </a:fld>
            <a:endParaRPr lang="en-US" altLang="en-US"/>
          </a:p>
        </p:txBody>
      </p:sp>
    </p:spTree>
    <p:extLst>
      <p:ext uri="{BB962C8B-B14F-4D97-AF65-F5344CB8AC3E}">
        <p14:creationId xmlns:p14="http://schemas.microsoft.com/office/powerpoint/2010/main" val="71644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35</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43</a:t>
            </a:fld>
            <a:endParaRPr lang="en-US" altLang="en-US"/>
          </a:p>
        </p:txBody>
      </p:sp>
    </p:spTree>
    <p:extLst>
      <p:ext uri="{BB962C8B-B14F-4D97-AF65-F5344CB8AC3E}">
        <p14:creationId xmlns:p14="http://schemas.microsoft.com/office/powerpoint/2010/main" val="31880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Upper</a:t>
            </a:r>
            <a:r>
              <a:rPr lang="en-US" baseline="0" dirty="0" smtClean="0"/>
              <a:t> two graphs from http://www.futurict.eu/sites/default/files/Report%20commissioned%20by%20the%20OECD%20on%20Systemic%20Risk,%20by%20Stefan%20Thurner.pdf pg. 39</a:t>
            </a:r>
          </a:p>
          <a:p>
            <a:endParaRPr lang="en-US" baseline="0" dirty="0" smtClean="0"/>
          </a:p>
          <a:p>
            <a:r>
              <a:rPr lang="en-US" baseline="0" dirty="0" smtClean="0"/>
              <a:t>Bottom graph from http://www.futurict.eu/sites/default/files/Report%20commissioned%20by%20the%20OECD%20on%20Systemic%20Risk,%20by%20Stefan%20Thurner.pdf pg. 40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44</a:t>
            </a:fld>
            <a:endParaRPr lang="en-US" altLang="en-US"/>
          </a:p>
        </p:txBody>
      </p:sp>
    </p:spTree>
    <p:extLst>
      <p:ext uri="{BB962C8B-B14F-4D97-AF65-F5344CB8AC3E}">
        <p14:creationId xmlns:p14="http://schemas.microsoft.com/office/powerpoint/2010/main" val="21735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points from http://www.treasury.gov/initiatives/wsr/ofr/Documents/OFR_Annual_Report_071912_Final.pdf pg. 47</a:t>
            </a:r>
          </a:p>
          <a:p>
            <a:endParaRPr lang="en-US" dirty="0" smtClean="0"/>
          </a:p>
          <a:p>
            <a:r>
              <a:rPr lang="en-US" dirty="0" smtClean="0"/>
              <a:t>Monte Carlo point from http://www.investopedia.com/terms/s/stresstesting.asp</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Last bullet points from http://www.treasury.gov/initiatives/wsr/ofr/Documents/OFR_Annual_Report_071912_Final.pdf pg. 48</a:t>
            </a:r>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a:t>
            </a:fld>
            <a:endParaRPr lang="en-US" altLang="en-US"/>
          </a:p>
        </p:txBody>
      </p:sp>
    </p:spTree>
    <p:extLst>
      <p:ext uri="{BB962C8B-B14F-4D97-AF65-F5344CB8AC3E}">
        <p14:creationId xmlns:p14="http://schemas.microsoft.com/office/powerpoint/2010/main" val="42656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Graphs from http://www.futurict.eu/sites/default/files/Report%20commissioned%20by%20the%20OECD%20on%20Systemic%20Risk,%20by%20Stefan%20Thurner.pdf pp. 41-2</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45</a:t>
            </a:fld>
            <a:endParaRPr lang="en-US" altLang="en-US"/>
          </a:p>
        </p:txBody>
      </p:sp>
    </p:spTree>
    <p:extLst>
      <p:ext uri="{BB962C8B-B14F-4D97-AF65-F5344CB8AC3E}">
        <p14:creationId xmlns:p14="http://schemas.microsoft.com/office/powerpoint/2010/main" val="801703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http://www.futurict.eu/sites/default/files/Report%20commissioned%20by%20the%20OECD%20on%20Systemic%20Risk,%20by%20Stefan%20Thurner.pdf pg. 44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46</a:t>
            </a:fld>
            <a:endParaRPr lang="en-US" altLang="en-US"/>
          </a:p>
        </p:txBody>
      </p:sp>
    </p:spTree>
    <p:extLst>
      <p:ext uri="{BB962C8B-B14F-4D97-AF65-F5344CB8AC3E}">
        <p14:creationId xmlns:p14="http://schemas.microsoft.com/office/powerpoint/2010/main" val="2704783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bullet point from http://www.futurict.eu/sites/default/files/Report%20commissioned%20by%20the%20OECD%20on%20Systemic%20Risk,%20by%20Stefan%20Thurner.pdf pg. 59</a:t>
            </a:r>
          </a:p>
          <a:p>
            <a:endParaRPr lang="en-US" dirty="0" smtClean="0"/>
          </a:p>
          <a:p>
            <a:r>
              <a:rPr lang="en-US" dirty="0" err="1" smtClean="0"/>
              <a:t>Minsky</a:t>
            </a:r>
            <a:r>
              <a:rPr lang="en-US" dirty="0" smtClean="0"/>
              <a:t> explanation</a:t>
            </a:r>
            <a:r>
              <a:rPr lang="en-US" baseline="0" dirty="0" smtClean="0"/>
              <a:t> from Charles Morris, “The Trillion Dollar Meltdown”, pp. 133-4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47</a:t>
            </a:fld>
            <a:endParaRPr lang="en-US" altLang="en-US"/>
          </a:p>
        </p:txBody>
      </p:sp>
    </p:spTree>
    <p:extLst>
      <p:ext uri="{BB962C8B-B14F-4D97-AF65-F5344CB8AC3E}">
        <p14:creationId xmlns:p14="http://schemas.microsoft.com/office/powerpoint/2010/main" val="1330599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and third bullet points from http://www.futurict.eu/sites/default/files/Report%20commissioned%20by%20the%20OECD%20on%20Systemic%20Risk,%20by%20Stefan%20Thurner.pdf, pg. 20</a:t>
            </a:r>
          </a:p>
          <a:p>
            <a:endParaRPr lang="en-US" dirty="0" smtClean="0"/>
          </a:p>
          <a:p>
            <a:r>
              <a:rPr lang="en-US" dirty="0" smtClean="0"/>
              <a:t>Fourth main bullet point from http://www2.econ.iastate.edu/tesfatsi/MeltDownModeling.Nature080609.Buchanan.pdf pg. 681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48</a:t>
            </a:fld>
            <a:endParaRPr lang="en-US" altLang="en-US"/>
          </a:p>
        </p:txBody>
      </p:sp>
    </p:spTree>
    <p:extLst>
      <p:ext uri="{BB962C8B-B14F-4D97-AF65-F5344CB8AC3E}">
        <p14:creationId xmlns:p14="http://schemas.microsoft.com/office/powerpoint/2010/main" val="2393198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http://jasss.soc.surrey.ac.uk/12/1/1.html section 2.11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49</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graph</a:t>
            </a:r>
            <a:r>
              <a:rPr lang="en-US" baseline="0" dirty="0" smtClean="0"/>
              <a:t> from http://mathworld.wolfram.com/Rule110.html</a:t>
            </a:r>
          </a:p>
          <a:p>
            <a:endParaRPr lang="en-US" baseline="0" dirty="0" smtClean="0"/>
          </a:p>
          <a:p>
            <a:r>
              <a:rPr lang="en-US" baseline="0" dirty="0" smtClean="0"/>
              <a:t>Right graph from http://en.wikipedia.org/wiki/File:CA_rule110.png</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50</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a:t>
            </a:r>
            <a:r>
              <a:rPr lang="en-US" baseline="0" dirty="0" smtClean="0"/>
              <a:t>http://jasss.soc.surrey.ac.uk/12/1/1.html, section 3.7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51</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main bullet point from </a:t>
            </a:r>
            <a:r>
              <a:rPr lang="en-US" baseline="0" dirty="0" smtClean="0"/>
              <a:t>http://jasss.soc.surrey.ac.uk/12/1/1.html section 3.10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52</a:t>
            </a:fld>
            <a:endParaRPr lang="en-US" altLang="en-US"/>
          </a:p>
        </p:txBody>
      </p:sp>
    </p:spTree>
    <p:extLst>
      <p:ext uri="{BB962C8B-B14F-4D97-AF65-F5344CB8AC3E}">
        <p14:creationId xmlns:p14="http://schemas.microsoft.com/office/powerpoint/2010/main" val="3726733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 </a:t>
            </a:r>
            <a:r>
              <a:rPr lang="en-US" dirty="0" err="1" smtClean="0"/>
              <a:t>from</a:t>
            </a:r>
            <a:r>
              <a:rPr lang="en-US" dirty="0" smtClean="0"/>
              <a:t> http://www.treasury.gov/initiatives/ofr/research/Documents/OFR_Working_Paper_No3_ABM_Bookstaber_Final.pdf pg. 15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Last</a:t>
            </a:r>
            <a:r>
              <a:rPr lang="en-US" baseline="0" dirty="0" smtClean="0"/>
              <a:t> bullet points under calibration from http://www.futurict.eu/sites/default/files/Report%20commissioned%20by%20the%20OECD%20on%20Systemic%20Risk,%20by%20Stefan%20Thurner.pdf pg. 10-11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53</a:t>
            </a:fld>
            <a:endParaRPr lang="en-US" altLang="en-US"/>
          </a:p>
        </p:txBody>
      </p:sp>
    </p:spTree>
    <p:extLst>
      <p:ext uri="{BB962C8B-B14F-4D97-AF65-F5344CB8AC3E}">
        <p14:creationId xmlns:p14="http://schemas.microsoft.com/office/powerpoint/2010/main" val="541608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http://jasss.soc.surrey.ac.uk/12/1/1.html section 2.6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55</a:t>
            </a:fld>
            <a:endParaRPr lang="en-US" altLang="en-US"/>
          </a:p>
        </p:txBody>
      </p:sp>
    </p:spTree>
    <p:extLst>
      <p:ext uri="{BB962C8B-B14F-4D97-AF65-F5344CB8AC3E}">
        <p14:creationId xmlns:p14="http://schemas.microsoft.com/office/powerpoint/2010/main" val="180900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Non-correlation</a:t>
            </a:r>
            <a:r>
              <a:rPr lang="en-US" baseline="0" dirty="0" smtClean="0"/>
              <a:t> from here</a:t>
            </a:r>
            <a:r>
              <a:rPr lang="en-US" dirty="0" smtClean="0"/>
              <a:t>:  http://www.gpo.gov/fdsys/pkg/CHRG-111hhrg51925/pdf/CHRG-111hhrg51925.pdf, </a:t>
            </a:r>
            <a:r>
              <a:rPr lang="en-US" dirty="0" err="1" smtClean="0"/>
              <a:t>pg</a:t>
            </a:r>
            <a:r>
              <a:rPr lang="en-US" baseline="0" dirty="0" smtClean="0"/>
              <a:t> 65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Complexity and tight-coupling examples from Rick </a:t>
            </a:r>
            <a:r>
              <a:rPr lang="en-US" baseline="0" dirty="0" err="1" smtClean="0"/>
              <a:t>Bookstaber</a:t>
            </a:r>
            <a:r>
              <a:rPr lang="en-US" baseline="0" dirty="0" smtClean="0"/>
              <a:t>, “A Demon Of Our Own Design,” </a:t>
            </a:r>
            <a:r>
              <a:rPr lang="en-US" baseline="0" dirty="0" err="1" smtClean="0"/>
              <a:t>pg</a:t>
            </a:r>
            <a:r>
              <a:rPr lang="en-US" baseline="0" dirty="0" smtClean="0"/>
              <a:t> 144, 145</a:t>
            </a:r>
            <a:endParaRPr lang="en-US"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a:t>
            </a:fld>
            <a:endParaRPr lang="en-US" altLang="en-US"/>
          </a:p>
        </p:txBody>
      </p:sp>
    </p:spTree>
    <p:extLst>
      <p:ext uri="{BB962C8B-B14F-4D97-AF65-F5344CB8AC3E}">
        <p14:creationId xmlns:p14="http://schemas.microsoft.com/office/powerpoint/2010/main" val="2837923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46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56</a:t>
            </a:fld>
            <a:endParaRPr lang="en-US" altLang="en-US"/>
          </a:p>
        </p:txBody>
      </p:sp>
    </p:spTree>
    <p:extLst>
      <p:ext uri="{BB962C8B-B14F-4D97-AF65-F5344CB8AC3E}">
        <p14:creationId xmlns:p14="http://schemas.microsoft.com/office/powerpoint/2010/main" val="716444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Graph from http://www.futurict.eu/sites/default/files/Report%20commissioned%20by%20the%20OECD%20on%20Systemic%20Risk,%20by%20Stefan%20Thurner.pdf pg. 36</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57</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Graph from http://cowles.econ.yale.edu/P/cd/d17a/d1745.pdf pg. 7</a:t>
            </a:r>
          </a:p>
          <a:p>
            <a:endParaRPr lang="en-US" baseline="0"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58</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Graph from http://vixandmore.blogspot.com/2007/08/2007-vs-1998-or-subprime-vs-ltcm.html</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59</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http://stackoverflow.com/questions/5098558/float-vs-double-precision</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60</a:t>
            </a:fld>
            <a:endParaRPr lang="en-US" altLang="en-US"/>
          </a:p>
        </p:txBody>
      </p:sp>
    </p:spTree>
    <p:extLst>
      <p:ext uri="{BB962C8B-B14F-4D97-AF65-F5344CB8AC3E}">
        <p14:creationId xmlns:p14="http://schemas.microsoft.com/office/powerpoint/2010/main" val="412327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97 targets bullet</a:t>
            </a:r>
            <a:r>
              <a:rPr lang="en-US" baseline="0" dirty="0" smtClean="0"/>
              <a:t> point from Thomas Ricks, “Fiasco”, pg. 20</a:t>
            </a:r>
          </a:p>
          <a:p>
            <a:endParaRPr lang="en-US" baseline="0" dirty="0" smtClean="0"/>
          </a:p>
          <a:p>
            <a:r>
              <a:rPr lang="en-US" dirty="0" err="1" smtClean="0"/>
              <a:t>Warg</a:t>
            </a:r>
            <a:r>
              <a:rPr lang="en-US" baseline="0" dirty="0" err="1" smtClean="0"/>
              <a:t>ame</a:t>
            </a:r>
            <a:r>
              <a:rPr lang="en-US" baseline="0" dirty="0" smtClean="0"/>
              <a:t> results and democratic Iraqi government  from http://www2.gwu.edu/~nsarchiv/NSAEBB/NSAEBB207/</a:t>
            </a:r>
          </a:p>
          <a:p>
            <a:endParaRPr lang="en-US" baseline="0" dirty="0" smtClean="0"/>
          </a:p>
          <a:p>
            <a:r>
              <a:rPr lang="en-US" baseline="0" dirty="0" smtClean="0"/>
              <a:t>300,000 troops from http://www2.gwu.edu/~nsarchiv/NSAEBB/NSAEBB207/Desert%20Crossing%20After%20Action%20Report_1999-06-28.pdf, pg. 20</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Quote from http://www2.gwu.edu/~nsarchiv/NSAEBB/NSAEBB207/</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61</a:t>
            </a:fld>
            <a:endParaRPr lang="en-US" altLang="en-US"/>
          </a:p>
        </p:txBody>
      </p:sp>
    </p:spTree>
    <p:extLst>
      <p:ext uri="{BB962C8B-B14F-4D97-AF65-F5344CB8AC3E}">
        <p14:creationId xmlns:p14="http://schemas.microsoft.com/office/powerpoint/2010/main" val="2688465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bullet point from Malcolm Gladwell, “Blink”, pg. 102</a:t>
            </a:r>
          </a:p>
          <a:p>
            <a:endParaRPr lang="en-US" baseline="0" dirty="0" smtClean="0"/>
          </a:p>
          <a:p>
            <a:r>
              <a:rPr lang="en-US" baseline="0" dirty="0" smtClean="0"/>
              <a:t>Picture of Van Riper from http://www.pbs.org/wgbh/nova/military/immutable-nature-war.html</a:t>
            </a:r>
          </a:p>
          <a:p>
            <a:r>
              <a:rPr lang="en-US" baseline="0" dirty="0" smtClean="0"/>
              <a:t/>
            </a:r>
            <a:br>
              <a:rPr lang="en-US" baseline="0" dirty="0" smtClean="0"/>
            </a:br>
            <a:r>
              <a:rPr lang="en-US" baseline="0" dirty="0" smtClean="0"/>
              <a:t>Second bullet point from Malcolm Gladwell, “Blink”, pg. 109-110</a:t>
            </a:r>
          </a:p>
          <a:p>
            <a:endParaRPr lang="en-US" baseline="0" dirty="0" smtClean="0"/>
          </a:p>
          <a:p>
            <a:r>
              <a:rPr lang="en-US" baseline="0" dirty="0" smtClean="0"/>
              <a:t>Third bullet point from http://www.foreignpolicy.com/articles/2010/02/22/the_new_rules_of_war and http://en.wikipedia.org/wiki/Millennium_Challenge_2002</a:t>
            </a:r>
          </a:p>
          <a:p>
            <a:endParaRPr lang="en-US" baseline="0" dirty="0" smtClean="0"/>
          </a:p>
          <a:p>
            <a:r>
              <a:rPr lang="en-US" baseline="0" dirty="0" smtClean="0"/>
              <a:t>Fourth bullet point from http://www.slate.com/articles/news_and_politics/war_stories/2003/03/wargamed.html</a:t>
            </a:r>
          </a:p>
          <a:p>
            <a:endParaRPr lang="en-US" baseline="0" dirty="0" smtClean="0"/>
          </a:p>
          <a:p>
            <a:r>
              <a:rPr lang="en-US" baseline="0" smtClean="0"/>
              <a:t>Last </a:t>
            </a:r>
            <a:r>
              <a:rPr lang="en-US" baseline="0" dirty="0" smtClean="0"/>
              <a:t>bullet point from http://www.nytimes.com/2008/01/12/washington/12navy.html?_r=0</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62</a:t>
            </a:fld>
            <a:endParaRPr lang="en-US" altLang="en-US"/>
          </a:p>
        </p:txBody>
      </p:sp>
    </p:spTree>
    <p:extLst>
      <p:ext uri="{BB962C8B-B14F-4D97-AF65-F5344CB8AC3E}">
        <p14:creationId xmlns:p14="http://schemas.microsoft.com/office/powerpoint/2010/main" val="268846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point from http://en.wikipedia.org/wiki/Agent-based_models</a:t>
            </a:r>
          </a:p>
          <a:p>
            <a:endParaRPr lang="en-US" dirty="0" smtClean="0"/>
          </a:p>
          <a:p>
            <a:r>
              <a:rPr lang="en-US" dirty="0" smtClean="0"/>
              <a:t>Other</a:t>
            </a:r>
            <a:r>
              <a:rPr lang="en-US" baseline="0" dirty="0" smtClean="0"/>
              <a:t> points, until the last one, </a:t>
            </a:r>
            <a:r>
              <a:rPr lang="en-US" dirty="0" smtClean="0"/>
              <a:t>from Robert Axelrod, “The</a:t>
            </a:r>
            <a:r>
              <a:rPr lang="en-US" baseline="0" dirty="0" smtClean="0"/>
              <a:t> Complexity of Cooperation,” pg.  3, 4</a:t>
            </a:r>
          </a:p>
          <a:p>
            <a:endParaRPr lang="en-US" baseline="0" dirty="0" smtClean="0"/>
          </a:p>
          <a:p>
            <a:r>
              <a:rPr lang="en-US" baseline="0" dirty="0" smtClean="0"/>
              <a:t>Last point also from Aaron Brown comment here http://falkenblog.blogspot.com/2012/03/agent-based-models.html</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7</a:t>
            </a:fld>
            <a:endParaRPr lang="en-US" altLang="en-US"/>
          </a:p>
        </p:txBody>
      </p:sp>
    </p:spTree>
    <p:extLst>
      <p:ext uri="{BB962C8B-B14F-4D97-AF65-F5344CB8AC3E}">
        <p14:creationId xmlns:p14="http://schemas.microsoft.com/office/powerpoint/2010/main" val="154156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for Agents from http://www.treasury.gov/initiatives/ofr/research/Documents/OFR_Working_Paper_No3_ABM_Bookstaber_Final.pdf pg. 8</a:t>
            </a:r>
          </a:p>
          <a:p>
            <a:endParaRPr lang="en-US" dirty="0" smtClean="0"/>
          </a:p>
          <a:p>
            <a:r>
              <a:rPr lang="en-US" dirty="0" smtClean="0"/>
              <a:t>Bullet points for Agent-Based Models</a:t>
            </a:r>
            <a:r>
              <a:rPr lang="en-US" baseline="0" dirty="0" smtClean="0"/>
              <a:t> from http://www.futurict.eu/sites/default/files/Report%20commissioned%20by%20the%20OECD%20on%20Systemic%20Risk,%20by%20Stefan%20Thurner.pdf pg. 20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8</a:t>
            </a:fld>
            <a:endParaRPr lang="en-US" altLang="en-US"/>
          </a:p>
        </p:txBody>
      </p:sp>
    </p:spTree>
    <p:extLst>
      <p:ext uri="{BB962C8B-B14F-4D97-AF65-F5344CB8AC3E}">
        <p14:creationId xmlns:p14="http://schemas.microsoft.com/office/powerpoint/2010/main" val="283906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six bullet points from http://www.treasury.gov/initiatives/ofr/research/Documents/OFR_Working_Paper_No3_ABM_Bookstaber_Final.pdf , pp 12-14.</a:t>
            </a:r>
            <a:r>
              <a:rPr lang="en-US" baseline="0" dirty="0" smtClean="0"/>
              <a:t> </a:t>
            </a:r>
          </a:p>
          <a:p>
            <a:endParaRPr lang="en-US" baseline="0" dirty="0" smtClean="0"/>
          </a:p>
          <a:p>
            <a:r>
              <a:rPr lang="en-US" baseline="0" dirty="0" smtClean="0"/>
              <a:t>Last bullet point from http://www.treasury.gov/initiatives/ofr/research/Documents/OFR_Working_Paper_No3_ABM_Bookstaber_Final.pdf </a:t>
            </a:r>
            <a:r>
              <a:rPr lang="en-US" baseline="0" dirty="0" err="1" smtClean="0"/>
              <a:t>pg</a:t>
            </a:r>
            <a:r>
              <a:rPr lang="en-US" baseline="0" dirty="0" smtClean="0"/>
              <a:t> 18, and http://www2.econ.iastate.edu/tesfatsi/MeltDownModeling.Nature080609.Buchanan.pdf pg. 681</a:t>
            </a:r>
          </a:p>
          <a:p>
            <a:endParaRPr lang="en-US" baseline="0" dirty="0" smtClean="0"/>
          </a:p>
          <a:p>
            <a:r>
              <a:rPr lang="en-US" baseline="0" dirty="0" smtClean="0"/>
              <a:t>Images of articles http://www2.econ.iastate.edu/tesfatsi/EconomyNeedsABM.NatureAug2009.FarmerFoley.pdf and http://www2.econ.iastate.edu/tesfatsi/MeltDownModeling.Nature080609.Buchanan.pdf</a:t>
            </a:r>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9</a:t>
            </a:fld>
            <a:endParaRPr lang="en-US" altLang="en-US"/>
          </a:p>
        </p:txBody>
      </p:sp>
    </p:spTree>
    <p:extLst>
      <p:ext uri="{BB962C8B-B14F-4D97-AF65-F5344CB8AC3E}">
        <p14:creationId xmlns:p14="http://schemas.microsoft.com/office/powerpoint/2010/main" val="330111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William </a:t>
            </a:r>
            <a:r>
              <a:rPr lang="en-US" dirty="0" err="1" smtClean="0"/>
              <a:t>Poundstone</a:t>
            </a:r>
            <a:r>
              <a:rPr lang="en-US" dirty="0" smtClean="0"/>
              <a:t>, “Prisoner’s Dilemma,” pg. 103, 118, and 216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12</a:t>
            </a:fld>
            <a:endParaRPr lang="en-US" altLang="en-US"/>
          </a:p>
        </p:txBody>
      </p:sp>
    </p:spTree>
    <p:extLst>
      <p:ext uri="{BB962C8B-B14F-4D97-AF65-F5344CB8AC3E}">
        <p14:creationId xmlns:p14="http://schemas.microsoft.com/office/powerpoint/2010/main" val="353946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54690" name="Rectangle 2"/>
          <p:cNvSpPr>
            <a:spLocks noGrp="1" noChangeArrowheads="1"/>
          </p:cNvSpPr>
          <p:nvPr>
            <p:ph type="ctrTitle"/>
          </p:nvPr>
        </p:nvSpPr>
        <p:spPr>
          <a:xfrm>
            <a:off x="685800" y="2438400"/>
            <a:ext cx="8229600" cy="1219200"/>
          </a:xfrm>
        </p:spPr>
        <p:txBody>
          <a:bodyPr/>
          <a:lstStyle>
            <a:lvl1pPr>
              <a:defRPr/>
            </a:lvl1pPr>
          </a:lstStyle>
          <a:p>
            <a:pPr lvl="0"/>
            <a:r>
              <a:rPr lang="en-US" noProof="0" smtClean="0"/>
              <a:t>Click to edit Master title style</a:t>
            </a:r>
          </a:p>
        </p:txBody>
      </p:sp>
      <p:sp>
        <p:nvSpPr>
          <p:cNvPr id="754691" name="Rectangle 3"/>
          <p:cNvSpPr>
            <a:spLocks noGrp="1" noChangeArrowheads="1"/>
          </p:cNvSpPr>
          <p:nvPr>
            <p:ph type="subTitle" idx="1"/>
          </p:nvPr>
        </p:nvSpPr>
        <p:spPr>
          <a:xfrm>
            <a:off x="1447800" y="4114800"/>
            <a:ext cx="6705600" cy="1905000"/>
          </a:xfrm>
        </p:spPr>
        <p:txBody>
          <a:bodyPr/>
          <a:lstStyle>
            <a:lvl1pPr marL="0" indent="0" algn="ctr">
              <a:buFont typeface="Wingdings" pitchFamily="2" charset="2"/>
              <a:buNone/>
              <a:defRPr/>
            </a:lvl1pPr>
          </a:lstStyle>
          <a:p>
            <a:pPr lvl="0"/>
            <a:r>
              <a:rPr lang="en-US" noProof="0" smtClean="0"/>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348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01963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99198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78349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936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4746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78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113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726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895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 name="Rectangle 45"/>
          <p:cNvSpPr>
            <a:spLocks noGrp="1" noChangeArrowheads="1"/>
          </p:cNvSpPr>
          <p:nvPr>
            <p:ph type="title"/>
          </p:nvPr>
        </p:nvSpPr>
        <p:spPr bwMode="auto">
          <a:xfrm>
            <a:off x="685800" y="609600"/>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70" name="Rectangle 46"/>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p:titleStyle>
    <p:body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20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5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5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amazon.com/Two-Trillion-Dollar-Meltdown-Rollers/dp/1586486918/ref=sr_1_3?s=books&amp;ie=UTF8&amp;qid=1393855205&amp;sr=1-3&amp;keywords=Charles+Morris" TargetMode="External"/><Relationship Id="rId13" Type="http://schemas.openxmlformats.org/officeDocument/2006/relationships/hyperlink" Target="http://www.gpo.gov/fdsys/pkg/CHRG-111hhrg51925/pdf/CHRG-111hhrg51925.pdf" TargetMode="External"/><Relationship Id="rId3" Type="http://schemas.openxmlformats.org/officeDocument/2006/relationships/hyperlink" Target="http://www.amazon.com/The-Complexity-Cooperation-Agent-Based-Collaboration/dp/0691015678/ref=sr_1_1?ie=UTF8&amp;qid=1393855065&amp;sr=8-1&amp;keywords=complexity+of+cooperation" TargetMode="External"/><Relationship Id="rId7" Type="http://schemas.openxmlformats.org/officeDocument/2006/relationships/hyperlink" Target="http://www.amazon.com/Blink-Power-Thinking-Without/dp/0316010669/ref=sr_1_5?s=books&amp;ie=UTF8&amp;qid=1393855174&amp;sr=1-5&amp;keywords=Malcolm+Gladwell" TargetMode="External"/><Relationship Id="rId12" Type="http://schemas.openxmlformats.org/officeDocument/2006/relationships/hyperlink" Target="http://www.futurict.eu/sites/default/files/Report%20commissioned%20by%20the%20OECD%20on%20Systemic%20Risk,%20by%20Stefan%20Thurner.pdf" TargetMode="External"/><Relationship Id="rId2" Type="http://schemas.openxmlformats.org/officeDocument/2006/relationships/hyperlink" Target="http://www.treasury.gov/initiatives/ofr/research/Documents/OFR_Working_Paper_No3_ABM_Bookstaber_Final.pdf" TargetMode="External"/><Relationship Id="rId1" Type="http://schemas.openxmlformats.org/officeDocument/2006/relationships/slideLayout" Target="../slideLayouts/slideLayout2.xml"/><Relationship Id="rId6" Type="http://schemas.openxmlformats.org/officeDocument/2006/relationships/hyperlink" Target="http://www.amazon.com/Selfish-Gene-Anniversary----Introduction/dp/0199291152/ref=sr_1_2?s=books&amp;ie=UTF8&amp;qid=1393855112&amp;sr=1-2" TargetMode="External"/><Relationship Id="rId11" Type="http://schemas.openxmlformats.org/officeDocument/2006/relationships/hyperlink" Target="http://www.amazon.com/Fiasco-American-Military-Adventure-Iraq/dp/0143038915/ref=sr_1_1?ie=UTF8&amp;qid=1393856553&amp;sr=8-1&amp;keywords=fiasco+ricks" TargetMode="External"/><Relationship Id="rId5" Type="http://schemas.openxmlformats.org/officeDocument/2006/relationships/hyperlink" Target="http://www.amazon.com/Demon-Our-Own-Design-Innovation/dp/0470393750/ref=sr_1_1?s=books&amp;ie=UTF8&amp;qid=1393855143&amp;sr=1-1&amp;keywords=Bookstaber" TargetMode="External"/><Relationship Id="rId15" Type="http://schemas.openxmlformats.org/officeDocument/2006/relationships/hyperlink" Target="http://www.treasury.gov/initiatives/wsr/ofr/Documents/OFR_Annual_Report_071912_Final.pdf" TargetMode="External"/><Relationship Id="rId10" Type="http://schemas.openxmlformats.org/officeDocument/2006/relationships/hyperlink" Target="http://www.amazon.com/Fools-Gold-Corrupted-Financial-Catastrophe/dp/1439100136/ref=sr_1_1?s=books&amp;ie=UTF8&amp;qid=1393855283&amp;sr=1-1&amp;keywords=Fool's+Gold+Gillian" TargetMode="External"/><Relationship Id="rId4" Type="http://schemas.openxmlformats.org/officeDocument/2006/relationships/hyperlink" Target="http://www.amazon.com/Evolution-Cooperation-Revised-Robert-Axelrod/dp/0465005640/ref=sr_1_1?s=books&amp;ie=UTF8&amp;qid=1393855088&amp;sr=1-1" TargetMode="External"/><Relationship Id="rId9" Type="http://schemas.openxmlformats.org/officeDocument/2006/relationships/hyperlink" Target="http://www.amazon.com/Prisoners-Dilemma-William-Poundstone/dp/038541580X/ref=sr_1_1?s=books&amp;ie=UTF8&amp;qid=1393855252&amp;sr=1-1&amp;keywords=prisoner's+dilemma+william+poundstone" TargetMode="External"/><Relationship Id="rId14" Type="http://schemas.openxmlformats.org/officeDocument/2006/relationships/hyperlink" Target="https://www.google.com/url?sa=t&amp;rct=j&amp;q=&amp;esrc=s&amp;source=web&amp;cd=2&amp;cad=rja&amp;sqi=2&amp;ved=0CCwQFjAB&amp;url=http://www.treasury.gov/initiatives/wsr/ofr/Documents/OFR_Annual_Report_071912_Final.pdf&amp;ei=548UU7bUIejD0QHqoYC4Cg&amp;usg=AFQjCNGcgi_NbJaxh3tGYFa-j0k4amZNtg&amp;bvm=bv.61965928,d.dmQ"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4900" y="4117538"/>
            <a:ext cx="7239000" cy="1292662"/>
          </a:xfrm>
          <a:prstGeom prst="rect">
            <a:avLst/>
          </a:prstGeom>
          <a:noFill/>
        </p:spPr>
        <p:txBody>
          <a:bodyPr wrap="square" rtlCol="0">
            <a:spAutoFit/>
          </a:bodyPr>
          <a:lstStyle/>
          <a:p>
            <a:r>
              <a:rPr lang="en-US" sz="1800" b="0" dirty="0" smtClean="0"/>
              <a:t>Anyone can make mistakes, but it takes an expert with a computer to really foul things up.</a:t>
            </a:r>
            <a:endParaRPr lang="en-US" b="0" dirty="0"/>
          </a:p>
          <a:p>
            <a:endParaRPr lang="en-US" b="0" dirty="0" smtClean="0"/>
          </a:p>
          <a:p>
            <a:r>
              <a:rPr lang="en-US" b="0" dirty="0" smtClean="0"/>
              <a:t>John Mauldin and Jonathan </a:t>
            </a:r>
            <a:r>
              <a:rPr lang="en-US" b="0" dirty="0" err="1" smtClean="0"/>
              <a:t>Tepper</a:t>
            </a:r>
            <a:endParaRPr lang="en-US" b="0" dirty="0" smtClean="0"/>
          </a:p>
          <a:p>
            <a:r>
              <a:rPr lang="en-US" b="0" i="1" dirty="0" smtClean="0"/>
              <a:t>Endgame</a:t>
            </a:r>
            <a:endParaRPr lang="en-US" dirty="0"/>
          </a:p>
        </p:txBody>
      </p:sp>
      <p:sp>
        <p:nvSpPr>
          <p:cNvPr id="5" name="TextBox 4"/>
          <p:cNvSpPr txBox="1"/>
          <p:nvPr/>
        </p:nvSpPr>
        <p:spPr>
          <a:xfrm>
            <a:off x="1119077" y="1429941"/>
            <a:ext cx="7239000" cy="1846659"/>
          </a:xfrm>
          <a:prstGeom prst="rect">
            <a:avLst/>
          </a:prstGeom>
          <a:noFill/>
        </p:spPr>
        <p:txBody>
          <a:bodyPr wrap="square" rtlCol="0">
            <a:spAutoFit/>
          </a:bodyPr>
          <a:lstStyle/>
          <a:p>
            <a:r>
              <a:rPr lang="en-US" sz="1800" b="0" dirty="0" smtClean="0"/>
              <a:t>By </a:t>
            </a:r>
            <a:r>
              <a:rPr lang="en-US" sz="1800" b="0" dirty="0"/>
              <a:t>2000 AD man should have a much better comprehension of himself and his system, not because he will be innately any smarter than he is today, but because he will have learned to use imaginatively the most powerful amplifier of intelligence yet devised</a:t>
            </a:r>
            <a:r>
              <a:rPr lang="en-US" sz="1800" b="0" dirty="0" smtClean="0"/>
              <a:t>.</a:t>
            </a:r>
            <a:endParaRPr lang="en-US" b="0" dirty="0"/>
          </a:p>
          <a:p>
            <a:endParaRPr lang="en-US" b="0" dirty="0" smtClean="0"/>
          </a:p>
          <a:p>
            <a:r>
              <a:rPr lang="en-US" b="0" dirty="0" smtClean="0"/>
              <a:t>Martin Greenberger</a:t>
            </a:r>
          </a:p>
          <a:p>
            <a:r>
              <a:rPr lang="en-US" b="0" i="1" dirty="0" smtClean="0"/>
              <a:t>“</a:t>
            </a:r>
            <a:r>
              <a:rPr lang="en-US" b="0" dirty="0" smtClean="0"/>
              <a:t>The Computers of Tomorrow”  The Atlantic, May 1964</a:t>
            </a:r>
            <a:endParaRPr lang="en-US" dirty="0"/>
          </a:p>
        </p:txBody>
      </p:sp>
    </p:spTree>
    <p:extLst>
      <p:ext uri="{BB962C8B-B14F-4D97-AF65-F5344CB8AC3E}">
        <p14:creationId xmlns:p14="http://schemas.microsoft.com/office/powerpoint/2010/main" val="1543979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Example ABMs</a:t>
            </a:r>
            <a:endParaRPr lang="en-US" dirty="0"/>
          </a:p>
        </p:txBody>
      </p:sp>
      <p:sp>
        <p:nvSpPr>
          <p:cNvPr id="3" name="Content Placeholder 2"/>
          <p:cNvSpPr>
            <a:spLocks noGrp="1"/>
          </p:cNvSpPr>
          <p:nvPr>
            <p:ph idx="1"/>
          </p:nvPr>
        </p:nvSpPr>
        <p:spPr/>
        <p:txBody>
          <a:bodyPr/>
          <a:lstStyle/>
          <a:p>
            <a:r>
              <a:rPr lang="en-US" dirty="0" smtClean="0"/>
              <a:t>Deep dive into three example Agent-Based Models, to show power, promise, and pitfalls of approach:</a:t>
            </a:r>
          </a:p>
          <a:p>
            <a:pPr lvl="1"/>
            <a:endParaRPr lang="en-US" dirty="0" smtClean="0"/>
          </a:p>
          <a:p>
            <a:pPr lvl="1"/>
            <a:r>
              <a:rPr lang="en-US" dirty="0" smtClean="0"/>
              <a:t>Genetic Algorithm </a:t>
            </a:r>
          </a:p>
          <a:p>
            <a:pPr lvl="2"/>
            <a:r>
              <a:rPr lang="en-US" dirty="0" smtClean="0"/>
              <a:t>Solves Iterated Prisoner’s Dilemma</a:t>
            </a:r>
          </a:p>
          <a:p>
            <a:pPr lvl="1"/>
            <a:endParaRPr lang="en-US" dirty="0"/>
          </a:p>
          <a:p>
            <a:pPr lvl="1"/>
            <a:r>
              <a:rPr lang="en-US" dirty="0" smtClean="0"/>
              <a:t>Dissemination of Culture</a:t>
            </a:r>
          </a:p>
          <a:p>
            <a:pPr lvl="2"/>
            <a:r>
              <a:rPr lang="en-US" dirty="0" smtClean="0"/>
              <a:t>Shows how increased interactions can lead to polarization</a:t>
            </a:r>
          </a:p>
          <a:p>
            <a:pPr lvl="2"/>
            <a:r>
              <a:rPr lang="en-US" dirty="0" smtClean="0"/>
              <a:t>Illustrates how different models can be aligned in order to verify counterintuitive behavior</a:t>
            </a:r>
          </a:p>
          <a:p>
            <a:pPr lvl="1"/>
            <a:endParaRPr lang="en-US" dirty="0"/>
          </a:p>
          <a:p>
            <a:pPr lvl="1"/>
            <a:r>
              <a:rPr lang="en-US" dirty="0" smtClean="0"/>
              <a:t>Impact of Financial Leverage</a:t>
            </a:r>
          </a:p>
          <a:p>
            <a:pPr lvl="2"/>
            <a:r>
              <a:rPr lang="en-US" dirty="0" smtClean="0"/>
              <a:t>Hyman </a:t>
            </a:r>
            <a:r>
              <a:rPr lang="en-US" dirty="0" err="1" smtClean="0"/>
              <a:t>Minsky</a:t>
            </a:r>
            <a:r>
              <a:rPr lang="en-US" dirty="0" smtClean="0"/>
              <a:t> was right?</a:t>
            </a:r>
          </a:p>
          <a:p>
            <a:pPr lvl="1"/>
            <a:endParaRPr lang="en-US" dirty="0"/>
          </a:p>
          <a:p>
            <a:pPr lvl="1"/>
            <a:endParaRPr lang="en-US" dirty="0" smtClean="0"/>
          </a:p>
        </p:txBody>
      </p:sp>
    </p:spTree>
    <p:extLst>
      <p:ext uri="{BB962C8B-B14F-4D97-AF65-F5344CB8AC3E}">
        <p14:creationId xmlns:p14="http://schemas.microsoft.com/office/powerpoint/2010/main" val="3469969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686800" cy="1828800"/>
          </a:xfrm>
        </p:spPr>
        <p:txBody>
          <a:bodyPr/>
          <a:lstStyle/>
          <a:p>
            <a:r>
              <a:rPr lang="en-US" dirty="0" smtClean="0"/>
              <a:t>Example ABM #1:</a:t>
            </a:r>
            <a:br>
              <a:rPr lang="en-US" dirty="0" smtClean="0"/>
            </a:br>
            <a:r>
              <a:rPr lang="en-US" dirty="0" smtClean="0"/>
              <a:t/>
            </a:r>
            <a:br>
              <a:rPr lang="en-US" dirty="0" smtClean="0"/>
            </a:br>
            <a:r>
              <a:rPr lang="en-US" dirty="0" smtClean="0"/>
              <a:t>A Genetic Algorithm To Solve The Iterated Prisoner’s Dilemma</a:t>
            </a:r>
            <a:endParaRPr lang="en-US" dirty="0"/>
          </a:p>
        </p:txBody>
      </p:sp>
    </p:spTree>
    <p:extLst>
      <p:ext uri="{BB962C8B-B14F-4D97-AF65-F5344CB8AC3E}">
        <p14:creationId xmlns:p14="http://schemas.microsoft.com/office/powerpoint/2010/main" val="2895261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9296400" cy="1143000"/>
          </a:xfrm>
        </p:spPr>
        <p:txBody>
          <a:bodyPr/>
          <a:lstStyle/>
          <a:p>
            <a:r>
              <a:rPr lang="en-US" sz="3200" dirty="0" smtClean="0"/>
              <a:t>Prisoner’s Dilemma</a:t>
            </a:r>
            <a:endParaRPr lang="en-US" sz="3200" dirty="0"/>
          </a:p>
        </p:txBody>
      </p:sp>
      <p:sp>
        <p:nvSpPr>
          <p:cNvPr id="3" name="Content Placeholder 2"/>
          <p:cNvSpPr>
            <a:spLocks noGrp="1"/>
          </p:cNvSpPr>
          <p:nvPr>
            <p:ph idx="1"/>
          </p:nvPr>
        </p:nvSpPr>
        <p:spPr>
          <a:xfrm>
            <a:off x="304800" y="1524000"/>
            <a:ext cx="9067800" cy="4114800"/>
          </a:xfrm>
        </p:spPr>
        <p:txBody>
          <a:bodyPr/>
          <a:lstStyle/>
          <a:p>
            <a:r>
              <a:rPr lang="en-US" dirty="0" smtClean="0"/>
              <a:t>Prisoner’s Dilemma:</a:t>
            </a:r>
          </a:p>
          <a:p>
            <a:pPr lvl="1"/>
            <a:r>
              <a:rPr lang="en-US" sz="1600" dirty="0" smtClean="0"/>
              <a:t>Famous, fundamental Social Dilemma first articulated by Merrill Flood and Melvin Dresher of the RAND Corporation in 1950:</a:t>
            </a:r>
          </a:p>
          <a:p>
            <a:pPr lvl="2"/>
            <a:r>
              <a:rPr lang="en-US" sz="1400" dirty="0"/>
              <a:t>Two members of a criminal gang are arrested and imprisoned. </a:t>
            </a:r>
            <a:r>
              <a:rPr lang="en-US" sz="1400" dirty="0" smtClean="0"/>
              <a:t>Neither prisoner has any contact with </a:t>
            </a:r>
            <a:r>
              <a:rPr lang="en-US" sz="1400" dirty="0"/>
              <a:t>the other. </a:t>
            </a:r>
            <a:r>
              <a:rPr lang="en-US" sz="1400" dirty="0" smtClean="0"/>
              <a:t>Without at least one confession,  the police don't </a:t>
            </a:r>
            <a:r>
              <a:rPr lang="en-US" sz="1400" dirty="0"/>
              <a:t>have enough evidence to convict </a:t>
            </a:r>
            <a:r>
              <a:rPr lang="en-US" sz="1400" dirty="0" smtClean="0"/>
              <a:t>them on the principal charge, and will have to settle for a reduced sentence. So the police </a:t>
            </a:r>
            <a:r>
              <a:rPr lang="en-US" sz="1400" dirty="0"/>
              <a:t>offer each prisoner a Faustian bargain. Each prisoner is given the opportunity </a:t>
            </a:r>
            <a:r>
              <a:rPr lang="en-US" sz="1400" dirty="0" smtClean="0"/>
              <a:t>to </a:t>
            </a:r>
            <a:r>
              <a:rPr lang="en-US" sz="1400" i="1" dirty="0" smtClean="0"/>
              <a:t>defect</a:t>
            </a:r>
            <a:r>
              <a:rPr lang="en-US" sz="1400" dirty="0" smtClean="0"/>
              <a:t>, </a:t>
            </a:r>
            <a:r>
              <a:rPr lang="en-US" sz="1400" dirty="0"/>
              <a:t>by testifying that the other committed the </a:t>
            </a:r>
            <a:r>
              <a:rPr lang="en-US" sz="1400" dirty="0" smtClean="0"/>
              <a:t>crime.  If a prisoner chooses not to talk, then they implicitly </a:t>
            </a:r>
            <a:r>
              <a:rPr lang="en-US" sz="1400" i="1" dirty="0" smtClean="0"/>
              <a:t>cooperate</a:t>
            </a:r>
            <a:r>
              <a:rPr lang="en-US" sz="1400" dirty="0" smtClean="0"/>
              <a:t> with the other. </a:t>
            </a:r>
          </a:p>
          <a:p>
            <a:pPr lvl="3"/>
            <a:r>
              <a:rPr lang="en-US" sz="1200" dirty="0" smtClean="0"/>
              <a:t>If they both cooperate, they both get a </a:t>
            </a:r>
            <a:r>
              <a:rPr lang="en-US" sz="1200" i="1" dirty="0" smtClean="0"/>
              <a:t>reward</a:t>
            </a:r>
            <a:r>
              <a:rPr lang="en-US" sz="1200" dirty="0" smtClean="0"/>
              <a:t> payoff (both receive the lower sentence) </a:t>
            </a:r>
          </a:p>
          <a:p>
            <a:pPr lvl="3"/>
            <a:r>
              <a:rPr lang="en-US" sz="1200" dirty="0" smtClean="0"/>
              <a:t>If they both defect, they both are </a:t>
            </a:r>
            <a:r>
              <a:rPr lang="en-US" sz="1200" i="1" dirty="0" smtClean="0"/>
              <a:t>punished</a:t>
            </a:r>
            <a:r>
              <a:rPr lang="en-US" sz="1200" dirty="0" smtClean="0"/>
              <a:t> (both receive a higher sentence)</a:t>
            </a:r>
          </a:p>
          <a:p>
            <a:pPr lvl="3"/>
            <a:r>
              <a:rPr lang="en-US" sz="1200" dirty="0" smtClean="0"/>
              <a:t>If one cooperates while the other defects, the cooperating one receives the </a:t>
            </a:r>
            <a:r>
              <a:rPr lang="en-US" sz="1200" i="1" dirty="0" smtClean="0"/>
              <a:t>sucker’s payoff</a:t>
            </a:r>
            <a:r>
              <a:rPr lang="en-US" sz="1200" dirty="0" smtClean="0"/>
              <a:t> (he gets blamed for the crime), while the defecting one receives the </a:t>
            </a:r>
            <a:r>
              <a:rPr lang="en-US" sz="1200" i="1" dirty="0" smtClean="0"/>
              <a:t>temptation</a:t>
            </a:r>
            <a:r>
              <a:rPr lang="en-US" sz="1200" dirty="0" smtClean="0"/>
              <a:t> (he gets off entirely).</a:t>
            </a:r>
          </a:p>
          <a:p>
            <a:pPr lvl="3"/>
            <a:endParaRPr lang="en-US" sz="1200" dirty="0" smtClean="0"/>
          </a:p>
          <a:p>
            <a:pPr lvl="1"/>
            <a:r>
              <a:rPr lang="en-US" sz="1600" dirty="0" smtClean="0"/>
              <a:t>Payoff Matrix (for prisoner 1):</a:t>
            </a:r>
          </a:p>
          <a:p>
            <a:pPr lvl="1"/>
            <a:endParaRPr lang="en-US" sz="1600" dirty="0"/>
          </a:p>
          <a:p>
            <a:pPr lvl="1"/>
            <a:endParaRPr lang="en-US" sz="1600" dirty="0" smtClean="0"/>
          </a:p>
          <a:p>
            <a:pPr lvl="1"/>
            <a:endParaRPr lang="en-US" sz="1600" dirty="0"/>
          </a:p>
          <a:p>
            <a:pPr lvl="1"/>
            <a:endParaRPr lang="en-US" sz="1600" dirty="0" smtClean="0"/>
          </a:p>
          <a:p>
            <a:pPr lvl="1"/>
            <a:r>
              <a:rPr lang="en-US" sz="1600" dirty="0" smtClean="0"/>
              <a:t>Payoff always follows that:</a:t>
            </a:r>
          </a:p>
          <a:p>
            <a:pPr marL="966788" lvl="2" indent="0">
              <a:buNone/>
            </a:pPr>
            <a:r>
              <a:rPr lang="en-US" dirty="0"/>
              <a:t>	</a:t>
            </a:r>
            <a:r>
              <a:rPr lang="en-US" dirty="0" smtClean="0"/>
              <a:t>	      DC &gt; CC &gt; DD &gt; CD</a:t>
            </a:r>
            <a:endParaRPr lang="en-US" dirty="0"/>
          </a:p>
          <a:p>
            <a:pPr marL="482600" lvl="1" indent="0">
              <a:buNone/>
            </a:pPr>
            <a:endParaRPr lang="en-US" dirty="0"/>
          </a:p>
          <a:p>
            <a:pPr lvl="1"/>
            <a:endParaRPr lang="en-US" dirty="0" smtClean="0"/>
          </a:p>
          <a:p>
            <a:pPr lvl="1"/>
            <a:endParaRPr lang="en-US" dirty="0"/>
          </a:p>
          <a:p>
            <a:pPr lvl="1"/>
            <a:endParaRPr lang="en-US" dirty="0" smtClean="0"/>
          </a:p>
          <a:p>
            <a:pPr lvl="1"/>
            <a:endParaRPr lang="en-US" dirty="0" smtClean="0"/>
          </a:p>
          <a:p>
            <a:pPr marL="0" indent="0">
              <a:buNone/>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7174916"/>
              </p:ext>
            </p:extLst>
          </p:nvPr>
        </p:nvGraphicFramePr>
        <p:xfrm>
          <a:off x="3886201" y="4495800"/>
          <a:ext cx="4419599" cy="1676400"/>
        </p:xfrm>
        <a:graphic>
          <a:graphicData uri="http://schemas.openxmlformats.org/drawingml/2006/table">
            <a:tbl>
              <a:tblPr/>
              <a:tblGrid>
                <a:gridCol w="763385"/>
                <a:gridCol w="760614"/>
                <a:gridCol w="1447800"/>
                <a:gridCol w="1447800"/>
              </a:tblGrid>
              <a:tr h="222040">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b"/>
                      <a:r>
                        <a:rPr lang="en-US" sz="1100" b="1" i="1" u="none" strike="noStrike" dirty="0">
                          <a:solidFill>
                            <a:schemeClr val="accent2"/>
                          </a:solidFill>
                          <a:effectLst/>
                          <a:latin typeface="Calibri"/>
                        </a:rPr>
                        <a:t>Prisoner 2</a:t>
                      </a:r>
                    </a:p>
                  </a:txBody>
                  <a:tcPr marL="9525" marR="9525" marT="9525" marB="0" anchor="b">
                    <a:lnL>
                      <a:noFill/>
                    </a:lnL>
                    <a:lnR>
                      <a:noFill/>
                    </a:lnR>
                    <a:lnT>
                      <a:noFill/>
                    </a:lnT>
                    <a:lnB>
                      <a:noFill/>
                    </a:lnB>
                  </a:tcPr>
                </a:tc>
                <a:tc hMerge="1">
                  <a:txBody>
                    <a:bodyPr/>
                    <a:lstStyle/>
                    <a:p>
                      <a:endParaRPr lang="en-US"/>
                    </a:p>
                  </a:txBody>
                  <a:tcPr/>
                </a:tc>
              </a:tr>
              <a:tr h="233142">
                <a:tc>
                  <a:txBody>
                    <a:bodyPr/>
                    <a:lstStyle/>
                    <a:p>
                      <a:pPr algn="l" fontAlgn="b"/>
                      <a:r>
                        <a:rPr lang="en-US" sz="1100" b="0" i="0" u="none" strike="noStrike" dirty="0" smtClean="0">
                          <a:solidFill>
                            <a:srgbClr val="000000"/>
                          </a:solidFill>
                          <a:effectLst/>
                          <a:latin typeface="Calibri"/>
                        </a:rPr>
                        <a:t> </a:t>
                      </a:r>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Cooperates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Defects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610609">
                <a:tc rowSpan="2">
                  <a:txBody>
                    <a:bodyPr/>
                    <a:lstStyle/>
                    <a:p>
                      <a:pPr algn="l" fontAlgn="ctr"/>
                      <a:r>
                        <a:rPr lang="en-US" sz="1100" b="1" i="1" u="none" strike="noStrike" dirty="0">
                          <a:solidFill>
                            <a:srgbClr val="FF0000"/>
                          </a:solidFill>
                          <a:effectLst/>
                          <a:latin typeface="Calibri"/>
                        </a:rPr>
                        <a:t>Prisoner 1</a:t>
                      </a:r>
                    </a:p>
                  </a:txBody>
                  <a:tcPr marL="9525" marR="9525" marT="9525" marB="0" anchor="ctr">
                    <a:lnL>
                      <a:noFill/>
                    </a:lnL>
                    <a:lnR>
                      <a:noFill/>
                    </a:lnR>
                    <a:lnT>
                      <a:noFill/>
                    </a:lnT>
                    <a:lnB>
                      <a:noFill/>
                    </a:lnB>
                  </a:tcPr>
                </a:tc>
                <a:tc>
                  <a:txBody>
                    <a:bodyPr/>
                    <a:lstStyle/>
                    <a:p>
                      <a:pPr algn="l" fontAlgn="ctr"/>
                      <a:r>
                        <a:rPr lang="en-US" sz="1100" b="0" i="0" u="none" strike="noStrike">
                          <a:solidFill>
                            <a:srgbClr val="000000"/>
                          </a:solidFill>
                          <a:effectLst/>
                          <a:latin typeface="Calibri"/>
                        </a:rPr>
                        <a:t>Cooperates</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0000"/>
                          </a:solidFill>
                          <a:effectLst/>
                          <a:latin typeface="Calibri"/>
                        </a:rPr>
                        <a:t>CC</a:t>
                      </a:r>
                      <a:r>
                        <a:rPr lang="en-US" sz="1100" b="1"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(Reward)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CD</a:t>
                      </a:r>
                      <a:r>
                        <a:rPr lang="en-US" sz="1400" b="0"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(Sucker's Payoff)</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0609">
                <a:tc vMerge="1">
                  <a:txBody>
                    <a:bodyPr/>
                    <a:lstStyle/>
                    <a:p>
                      <a:endParaRPr lang="en-US"/>
                    </a:p>
                  </a:txBody>
                  <a:tcPr/>
                </a:tc>
                <a:tc>
                  <a:txBody>
                    <a:bodyPr/>
                    <a:lstStyle/>
                    <a:p>
                      <a:pPr algn="l" fontAlgn="ctr"/>
                      <a:r>
                        <a:rPr lang="en-US" sz="1100" b="0" i="0" u="none" strike="noStrike" dirty="0">
                          <a:solidFill>
                            <a:srgbClr val="000000"/>
                          </a:solidFill>
                          <a:effectLst/>
                          <a:latin typeface="Calibri"/>
                        </a:rPr>
                        <a:t>Defects</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0000"/>
                          </a:solidFill>
                          <a:effectLst/>
                          <a:latin typeface="Calibri"/>
                        </a:rPr>
                        <a:t>DC</a:t>
                      </a:r>
                      <a:r>
                        <a:rPr lang="en-US" sz="1400" b="0"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a:t>
                      </a:r>
                      <a:r>
                        <a:rPr lang="en-US" sz="1100" b="0" i="0" u="none" strike="noStrike" dirty="0" smtClean="0">
                          <a:solidFill>
                            <a:srgbClr val="000000"/>
                          </a:solidFill>
                          <a:effectLst/>
                          <a:latin typeface="Calibri"/>
                        </a:rPr>
                        <a:t>Temptation</a:t>
                      </a:r>
                      <a:r>
                        <a:rPr lang="en-US" sz="1100" b="0" i="0" u="none" strike="noStrike" dirty="0">
                          <a:solidFill>
                            <a:srgbClr val="000000"/>
                          </a:solidFill>
                          <a:effectLst/>
                          <a:latin typeface="Calibri"/>
                        </a:rPr>
                        <a: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DD</a:t>
                      </a:r>
                      <a:r>
                        <a:rPr lang="en-US" sz="1100" b="1"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(Punishment)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2772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447800"/>
            <a:ext cx="8534400" cy="4114800"/>
          </a:xfrm>
        </p:spPr>
        <p:txBody>
          <a:bodyPr/>
          <a:lstStyle/>
          <a:p>
            <a:r>
              <a:rPr lang="en-US" sz="2000" dirty="0" smtClean="0"/>
              <a:t>Payoff of DC &gt; CC &gt; DD &gt; CD means that a rational person should </a:t>
            </a:r>
            <a:r>
              <a:rPr lang="en-US" sz="2000" i="1" dirty="0" smtClean="0"/>
              <a:t>always</a:t>
            </a:r>
            <a:r>
              <a:rPr lang="en-US" sz="2000" dirty="0" smtClean="0"/>
              <a:t> defect on a one-time-only Prisoner’s Dilemma</a:t>
            </a:r>
          </a:p>
          <a:p>
            <a:endParaRPr lang="en-US" dirty="0"/>
          </a:p>
          <a:p>
            <a:r>
              <a:rPr lang="en-US" sz="2000" dirty="0" smtClean="0"/>
              <a:t>But what about the scenario where the two “prisoners” interact an indefinite number of times?</a:t>
            </a:r>
          </a:p>
          <a:p>
            <a:pPr lvl="1"/>
            <a:r>
              <a:rPr lang="en-US" sz="1600" dirty="0" smtClean="0"/>
              <a:t>“Long shadow of the future”</a:t>
            </a:r>
          </a:p>
          <a:p>
            <a:endParaRPr lang="en-US" dirty="0"/>
          </a:p>
          <a:p>
            <a:r>
              <a:rPr lang="en-US" sz="2000" dirty="0" smtClean="0"/>
              <a:t>This scenario is an Iterated Prisoner’s Dilemma</a:t>
            </a:r>
          </a:p>
          <a:p>
            <a:pPr lvl="1"/>
            <a:r>
              <a:rPr lang="en-US" sz="1600" dirty="0" smtClean="0"/>
              <a:t>Describes a large and eclectic number of interactions</a:t>
            </a:r>
          </a:p>
          <a:p>
            <a:pPr lvl="2"/>
            <a:r>
              <a:rPr lang="en-US" sz="1600" dirty="0" smtClean="0"/>
              <a:t>Political Science: US – Soviet arms control talks</a:t>
            </a:r>
          </a:p>
          <a:p>
            <a:pPr lvl="2"/>
            <a:r>
              <a:rPr lang="en-US" sz="1600" dirty="0" smtClean="0"/>
              <a:t>Sociology: Customer / Merchant transactions</a:t>
            </a:r>
          </a:p>
          <a:p>
            <a:pPr lvl="2"/>
            <a:r>
              <a:rPr lang="en-US" sz="1600" dirty="0" smtClean="0"/>
              <a:t>Evolutionary Biology: Crocodiles / </a:t>
            </a:r>
            <a:r>
              <a:rPr lang="en-US" sz="1600" dirty="0" err="1"/>
              <a:t>z</a:t>
            </a:r>
            <a:r>
              <a:rPr lang="en-US" sz="1600" dirty="0" err="1" smtClean="0"/>
              <a:t>iczacs</a:t>
            </a:r>
            <a:endParaRPr lang="en-US" sz="1600" dirty="0" smtClean="0"/>
          </a:p>
          <a:p>
            <a:endParaRPr lang="en-US" dirty="0"/>
          </a:p>
          <a:p>
            <a:endParaRPr lang="en-US" dirty="0" smtClean="0"/>
          </a:p>
          <a:p>
            <a:endParaRPr lang="en-US" dirty="0"/>
          </a:p>
          <a:p>
            <a:endParaRPr lang="en-US" dirty="0"/>
          </a:p>
        </p:txBody>
      </p:sp>
      <p:pic>
        <p:nvPicPr>
          <p:cNvPr id="4" name="Picture 3" descr="Google and Business Relationship"/>
          <p:cNvPicPr/>
          <p:nvPr/>
        </p:nvPicPr>
        <p:blipFill rotWithShape="1">
          <a:blip r:embed="rId3">
            <a:extLst>
              <a:ext uri="{28A0092B-C50C-407E-A947-70E740481C1C}">
                <a14:useLocalDpi xmlns:a14="http://schemas.microsoft.com/office/drawing/2010/main" val="0"/>
              </a:ext>
            </a:extLst>
          </a:blip>
          <a:srcRect l="4168" t="15329" r="8167" b="2433"/>
          <a:stretch/>
        </p:blipFill>
        <p:spPr bwMode="auto">
          <a:xfrm>
            <a:off x="6340475" y="5334000"/>
            <a:ext cx="2727325" cy="1752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6845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9067800" cy="4648200"/>
          </a:xfrm>
        </p:spPr>
        <p:txBody>
          <a:bodyPr/>
          <a:lstStyle/>
          <a:p>
            <a:r>
              <a:rPr lang="en-US" sz="2000" dirty="0" smtClean="0"/>
              <a:t>Question: what strategy would do best in an Iterated Prisoner’s Dilemma?</a:t>
            </a:r>
          </a:p>
          <a:p>
            <a:pPr lvl="1"/>
            <a:endParaRPr lang="en-US" sz="1400" dirty="0" smtClean="0"/>
          </a:p>
          <a:p>
            <a:r>
              <a:rPr lang="en-US" sz="2000" dirty="0" smtClean="0"/>
              <a:t>To solve this, in 1980 University of Michigan Political Science Professor Robert Axelrod hosted a pair of tournaments, with entries being computer strategies to play an Iterated Prisoner’s Dilemma</a:t>
            </a:r>
          </a:p>
          <a:p>
            <a:pPr lvl="1"/>
            <a:r>
              <a:rPr lang="en-US" sz="1200" dirty="0" smtClean="0"/>
              <a:t>Payoffs: DC = 5; CC = 3; DD = 1; CD = 0;</a:t>
            </a:r>
          </a:p>
          <a:p>
            <a:pPr lvl="1"/>
            <a:r>
              <a:rPr lang="en-US" sz="1200" dirty="0" smtClean="0"/>
              <a:t>Contestants could examine entire history of previous moves</a:t>
            </a:r>
          </a:p>
          <a:p>
            <a:pPr lvl="1"/>
            <a:r>
              <a:rPr lang="en-US" sz="1200" dirty="0" smtClean="0"/>
              <a:t>Tournaments </a:t>
            </a:r>
            <a:r>
              <a:rPr lang="en-US" sz="1200" dirty="0"/>
              <a:t>went in a round robin, with each strategy playing against every other strategy, including </a:t>
            </a:r>
            <a:r>
              <a:rPr lang="en-US" sz="1200" dirty="0" smtClean="0"/>
              <a:t>itself </a:t>
            </a:r>
            <a:r>
              <a:rPr lang="en-US" sz="1200" dirty="0"/>
              <a:t>(200 times in the first tournament, random number of times in the second [~151])</a:t>
            </a:r>
          </a:p>
          <a:p>
            <a:pPr lvl="1"/>
            <a:r>
              <a:rPr lang="en-US" sz="1200" dirty="0" smtClean="0"/>
              <a:t>First tournament had 14 entries, second had 62.  Both tournaments also had a random rule</a:t>
            </a:r>
          </a:p>
          <a:p>
            <a:pPr lvl="1"/>
            <a:r>
              <a:rPr lang="en-US" sz="1200" dirty="0" smtClean="0"/>
              <a:t>Entries </a:t>
            </a:r>
            <a:r>
              <a:rPr lang="en-US" sz="1200" dirty="0"/>
              <a:t>from economists, psychologists, political scientists, sociologists, and mathematicians</a:t>
            </a:r>
          </a:p>
          <a:p>
            <a:pPr lvl="1"/>
            <a:r>
              <a:rPr lang="en-US" sz="1200" dirty="0" smtClean="0"/>
              <a:t>Some strategies were quite sophisticated, and modeled the opponent as a Markov process and used Bayesian inference to guess what to do next</a:t>
            </a:r>
          </a:p>
          <a:p>
            <a:pPr lvl="1"/>
            <a:endParaRPr lang="en-US" sz="1200" dirty="0"/>
          </a:p>
          <a:p>
            <a:r>
              <a:rPr lang="en-US" sz="2000" dirty="0" smtClean="0"/>
              <a:t>The winner of both tournaments was the simplest strategy submitted, called Tit-for-Tat (TFT) by its author, the psychologist </a:t>
            </a:r>
            <a:r>
              <a:rPr lang="en-US" sz="2000" dirty="0" err="1" smtClean="0"/>
              <a:t>Anatol</a:t>
            </a:r>
            <a:r>
              <a:rPr lang="en-US" sz="2000" dirty="0" smtClean="0"/>
              <a:t> </a:t>
            </a:r>
            <a:r>
              <a:rPr lang="en-US" sz="2000" dirty="0" err="1" smtClean="0"/>
              <a:t>Rapoport</a:t>
            </a:r>
            <a:endParaRPr lang="en-US" sz="2000" dirty="0" smtClean="0"/>
          </a:p>
          <a:p>
            <a:pPr lvl="1"/>
            <a:r>
              <a:rPr lang="en-US" sz="1200" dirty="0" smtClean="0"/>
              <a:t>TFT cooperates initially, and then returns whatever opponent did on turn before </a:t>
            </a:r>
          </a:p>
          <a:p>
            <a:pPr lvl="1"/>
            <a:r>
              <a:rPr lang="en-US" sz="1200" dirty="0" smtClean="0"/>
              <a:t>Fortran code for TFT, in its entirety: </a:t>
            </a:r>
            <a:endParaRPr lang="en-US" sz="1200" dirty="0"/>
          </a:p>
          <a:p>
            <a:endParaRPr lang="en-US" dirty="0" smtClean="0"/>
          </a:p>
          <a:p>
            <a:pPr marL="0" indent="0">
              <a:buNone/>
            </a:pPr>
            <a:endParaRPr lang="en-US"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943600"/>
            <a:ext cx="64674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Iterated Prisoner’s Dilemma</a:t>
            </a:r>
            <a:endParaRPr lang="en-US" b="0" kern="0" dirty="0"/>
          </a:p>
        </p:txBody>
      </p:sp>
    </p:spTree>
    <p:extLst>
      <p:ext uri="{BB962C8B-B14F-4D97-AF65-F5344CB8AC3E}">
        <p14:creationId xmlns:p14="http://schemas.microsoft.com/office/powerpoint/2010/main" val="301529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371600"/>
            <a:ext cx="8458200" cy="4114800"/>
          </a:xfrm>
        </p:spPr>
        <p:txBody>
          <a:bodyPr/>
          <a:lstStyle/>
          <a:p>
            <a:r>
              <a:rPr lang="en-US" sz="2000" dirty="0" smtClean="0"/>
              <a:t>Results surprised Axelrod</a:t>
            </a:r>
          </a:p>
          <a:p>
            <a:pPr lvl="1"/>
            <a:r>
              <a:rPr lang="en-US" sz="1600" dirty="0" smtClean="0"/>
              <a:t>TFT proved to be quite robust</a:t>
            </a:r>
          </a:p>
          <a:p>
            <a:pPr lvl="2"/>
            <a:r>
              <a:rPr lang="en-US" sz="1600" dirty="0" smtClean="0"/>
              <a:t>TFT won 2</a:t>
            </a:r>
            <a:r>
              <a:rPr lang="en-US" sz="1600" baseline="30000" dirty="0" smtClean="0"/>
              <a:t>nd</a:t>
            </a:r>
            <a:r>
              <a:rPr lang="en-US" sz="1600" dirty="0" smtClean="0"/>
              <a:t> tournament, despite contestants knowing it won 1</a:t>
            </a:r>
            <a:r>
              <a:rPr lang="en-US" sz="1600" baseline="30000" dirty="0" smtClean="0"/>
              <a:t>st</a:t>
            </a:r>
            <a:r>
              <a:rPr lang="en-US" sz="1600" dirty="0" smtClean="0"/>
              <a:t> tournament</a:t>
            </a:r>
          </a:p>
          <a:p>
            <a:pPr marL="966788" lvl="2" indent="0">
              <a:buNone/>
            </a:pPr>
            <a:endParaRPr lang="en-US" sz="1600" dirty="0" smtClean="0"/>
          </a:p>
          <a:p>
            <a:pPr lvl="1"/>
            <a:r>
              <a:rPr lang="en-US" sz="1400" dirty="0" smtClean="0"/>
              <a:t>TFT is </a:t>
            </a:r>
            <a:r>
              <a:rPr lang="en-US" sz="1400" i="1" dirty="0" smtClean="0"/>
              <a:t>collectively stable, </a:t>
            </a:r>
            <a:r>
              <a:rPr lang="en-US" sz="1400" dirty="0" smtClean="0"/>
              <a:t>and</a:t>
            </a:r>
            <a:r>
              <a:rPr lang="en-US" sz="1400" i="1" dirty="0" smtClean="0"/>
              <a:t> almost evolutionarily stable</a:t>
            </a:r>
          </a:p>
          <a:p>
            <a:pPr lvl="2"/>
            <a:r>
              <a:rPr lang="en-US" sz="1600" dirty="0" smtClean="0"/>
              <a:t>Beyond a very low critical threshold, TFT members of a population will thrive, even in the face of extreme hostility (e.g. an All – Defect strategy)</a:t>
            </a:r>
          </a:p>
          <a:p>
            <a:pPr lvl="2"/>
            <a:endParaRPr lang="en-US" dirty="0" smtClean="0"/>
          </a:p>
          <a:p>
            <a:r>
              <a:rPr lang="en-US" sz="2000" dirty="0" smtClean="0"/>
              <a:t>Led Axelrod to make the following conclusions:</a:t>
            </a:r>
          </a:p>
          <a:p>
            <a:pPr lvl="1"/>
            <a:r>
              <a:rPr lang="en-US" sz="1600" dirty="0" smtClean="0"/>
              <a:t>For a successful strategy in a durable Iterated Prisoner’s Dilemma:</a:t>
            </a:r>
          </a:p>
          <a:p>
            <a:pPr lvl="2"/>
            <a:r>
              <a:rPr lang="en-US" sz="1600" dirty="0" smtClean="0"/>
              <a:t>Don’t be envious</a:t>
            </a:r>
          </a:p>
          <a:p>
            <a:pPr lvl="3"/>
            <a:r>
              <a:rPr lang="en-US" sz="1200" dirty="0" smtClean="0"/>
              <a:t>Don’t treat interactions as a zero-sum game, but rather as a “win-win”</a:t>
            </a:r>
          </a:p>
          <a:p>
            <a:pPr lvl="3"/>
            <a:r>
              <a:rPr lang="en-US" sz="1200" dirty="0"/>
              <a:t>“Tit-for-Tat can’t beat anybody, but it still wins the tournament.  That’s a bizarre idea.  You can’t win a chess tournament by not beating anybody</a:t>
            </a:r>
            <a:r>
              <a:rPr lang="en-US" sz="1200" dirty="0" smtClean="0"/>
              <a:t>.”</a:t>
            </a:r>
          </a:p>
          <a:p>
            <a:pPr lvl="2"/>
            <a:r>
              <a:rPr lang="en-US" sz="1600" dirty="0"/>
              <a:t>D</a:t>
            </a:r>
            <a:r>
              <a:rPr lang="en-US" sz="1600" dirty="0" smtClean="0"/>
              <a:t>on’t be the first to defect</a:t>
            </a:r>
          </a:p>
          <a:p>
            <a:pPr lvl="3"/>
            <a:r>
              <a:rPr lang="en-US" sz="1200" dirty="0" smtClean="0"/>
              <a:t>Be nice</a:t>
            </a:r>
          </a:p>
          <a:p>
            <a:pPr lvl="2"/>
            <a:r>
              <a:rPr lang="en-US" sz="1600" dirty="0"/>
              <a:t>R</a:t>
            </a:r>
            <a:r>
              <a:rPr lang="en-US" sz="1600" dirty="0" smtClean="0"/>
              <a:t>eciprocate both cooperation and defection</a:t>
            </a:r>
          </a:p>
          <a:p>
            <a:pPr lvl="3"/>
            <a:r>
              <a:rPr lang="en-US" sz="1200" dirty="0" smtClean="0"/>
              <a:t>Be </a:t>
            </a:r>
            <a:r>
              <a:rPr lang="en-US" sz="1200" dirty="0" err="1" smtClean="0"/>
              <a:t>provocable</a:t>
            </a:r>
            <a:r>
              <a:rPr lang="en-US" sz="1200" dirty="0" smtClean="0"/>
              <a:t>, but be quick to forgive</a:t>
            </a:r>
          </a:p>
          <a:p>
            <a:pPr lvl="2"/>
            <a:r>
              <a:rPr lang="en-US" sz="1600" dirty="0" smtClean="0"/>
              <a:t>Don’t be too clever</a:t>
            </a:r>
          </a:p>
          <a:p>
            <a:pPr lvl="3"/>
            <a:r>
              <a:rPr lang="en-US" sz="1200" dirty="0" smtClean="0"/>
              <a:t>Make the method of operation clear based solely on behavior</a:t>
            </a:r>
          </a:p>
          <a:p>
            <a:pPr lvl="3"/>
            <a:endParaRPr lang="en-US" sz="1200" dirty="0" smtClean="0"/>
          </a:p>
        </p:txBody>
      </p:sp>
      <p:sp>
        <p:nvSpPr>
          <p:cNvPr id="4"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Iterated Prisoner’s Dilemma</a:t>
            </a:r>
            <a:endParaRPr lang="en-US" b="0" kern="0" dirty="0"/>
          </a:p>
        </p:txBody>
      </p:sp>
    </p:spTree>
    <p:extLst>
      <p:ext uri="{BB962C8B-B14F-4D97-AF65-F5344CB8AC3E}">
        <p14:creationId xmlns:p14="http://schemas.microsoft.com/office/powerpoint/2010/main" val="2592859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447800"/>
            <a:ext cx="8610600" cy="4114800"/>
          </a:xfrm>
        </p:spPr>
        <p:txBody>
          <a:bodyPr/>
          <a:lstStyle/>
          <a:p>
            <a:r>
              <a:rPr lang="en-US" sz="2000" dirty="0" smtClean="0"/>
              <a:t>After 2</a:t>
            </a:r>
            <a:r>
              <a:rPr lang="en-US" sz="2000" baseline="30000" dirty="0" smtClean="0"/>
              <a:t>nd</a:t>
            </a:r>
            <a:r>
              <a:rPr lang="en-US" sz="2000" dirty="0" smtClean="0"/>
              <a:t> tournament, participants and other researchers asked, “Is there a better strategy for an Iterated Prisoner’s Dilemma than TFT?”</a:t>
            </a:r>
          </a:p>
          <a:p>
            <a:endParaRPr lang="en-US" sz="2000" dirty="0"/>
          </a:p>
          <a:p>
            <a:r>
              <a:rPr lang="en-US" sz="2000" dirty="0" smtClean="0"/>
              <a:t>To answer it, Robert Axelrod collaborated with fellow University of Michigan CS Professor John Holland to develop an adaptive / genetic algorithm</a:t>
            </a:r>
          </a:p>
          <a:p>
            <a:endParaRPr lang="en-US" sz="2000" dirty="0"/>
          </a:p>
          <a:p>
            <a:r>
              <a:rPr lang="en-US" sz="2000" dirty="0" smtClean="0"/>
              <a:t>Genetic algorithm requires the specification to be in a </a:t>
            </a:r>
            <a:r>
              <a:rPr lang="en-US" sz="2000" i="1" dirty="0" smtClean="0"/>
              <a:t>chromosomal form, </a:t>
            </a:r>
            <a:r>
              <a:rPr lang="en-US" sz="2000" dirty="0" smtClean="0"/>
              <a:t>or a form that allows for mutation and adaptation</a:t>
            </a:r>
            <a:endParaRPr lang="en-US" sz="2000" i="1" dirty="0" smtClean="0"/>
          </a:p>
          <a:p>
            <a:endParaRPr lang="en-US" sz="2000" dirty="0"/>
          </a:p>
          <a:p>
            <a:r>
              <a:rPr lang="en-US" sz="2000" dirty="0" smtClean="0"/>
              <a:t>Axelrod and Holland decided that the strategy will output a C (</a:t>
            </a:r>
            <a:r>
              <a:rPr lang="en-US" sz="2000" dirty="0" err="1" smtClean="0"/>
              <a:t>ooperate</a:t>
            </a:r>
            <a:r>
              <a:rPr lang="en-US" sz="2000" dirty="0" smtClean="0"/>
              <a:t>) or D (</a:t>
            </a:r>
            <a:r>
              <a:rPr lang="en-US" sz="2000" dirty="0" err="1" smtClean="0"/>
              <a:t>efect</a:t>
            </a:r>
            <a:r>
              <a:rPr lang="en-US" sz="2000" dirty="0" smtClean="0"/>
              <a:t>) based on the previous three results.  For example:</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014046"/>
              </p:ext>
            </p:extLst>
          </p:nvPr>
        </p:nvGraphicFramePr>
        <p:xfrm>
          <a:off x="3276600" y="5676900"/>
          <a:ext cx="3124199" cy="952500"/>
        </p:xfrm>
        <a:graphic>
          <a:graphicData uri="http://schemas.openxmlformats.org/drawingml/2006/table">
            <a:tbl>
              <a:tblPr/>
              <a:tblGrid>
                <a:gridCol w="390990"/>
                <a:gridCol w="431951"/>
                <a:gridCol w="476636"/>
                <a:gridCol w="476636"/>
                <a:gridCol w="256937"/>
                <a:gridCol w="557650"/>
                <a:gridCol w="533399"/>
              </a:tblGrid>
              <a:tr h="190500">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Pvs 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Pvs 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Pvs 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0" i="0" u="none" strike="noStrike" dirty="0" smtClean="0">
                          <a:solidFill>
                            <a:srgbClr val="000000"/>
                          </a:solidFill>
                          <a:effectLst/>
                          <a:latin typeface="Calibri"/>
                        </a:rPr>
                        <a:t>Strategy </a:t>
                      </a:r>
                      <a:r>
                        <a:rPr lang="en-US" sz="1200" b="0" i="0" u="none" strike="noStrike" dirty="0">
                          <a:solidFill>
                            <a:srgbClr val="000000"/>
                          </a:solidFill>
                          <a:effectLst/>
                          <a:latin typeface="Calibri"/>
                        </a:rPr>
                        <a:t>Out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r>
              <a:tr h="190500">
                <a:tc>
                  <a:txBody>
                    <a:bodyPr/>
                    <a:lstStyle/>
                    <a:p>
                      <a:pPr algn="l" fontAlgn="b"/>
                      <a:endParaRPr lang="en-US" sz="12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a:rPr>
                        <a:t>CD</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DC</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190500">
                <a:tc gridSpan="7">
                  <a:txBody>
                    <a:bodyPr/>
                    <a:lstStyle/>
                    <a:p>
                      <a:pPr algn="l" fontAlgn="t"/>
                      <a:r>
                        <a:rPr lang="en-US" sz="1200" b="0" i="0" u="none" strike="noStrike" dirty="0">
                          <a:solidFill>
                            <a:srgbClr val="000000"/>
                          </a:solidFill>
                          <a:effectLst/>
                          <a:latin typeface="Calibri"/>
                        </a:rPr>
                        <a:t>… 63 more combos of previous three results …</a:t>
                      </a:r>
                    </a:p>
                  </a:txBody>
                  <a:tcPr marL="9525" marR="9525" marT="9525"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8"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a:t>
            </a:r>
            <a:endParaRPr lang="en-US" b="0" kern="0" dirty="0"/>
          </a:p>
        </p:txBody>
      </p:sp>
    </p:spTree>
    <p:extLst>
      <p:ext uri="{BB962C8B-B14F-4D97-AF65-F5344CB8AC3E}">
        <p14:creationId xmlns:p14="http://schemas.microsoft.com/office/powerpoint/2010/main" val="658055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Genetic Algorithm</a:t>
            </a:r>
            <a:endParaRPr lang="en-US" dirty="0"/>
          </a:p>
        </p:txBody>
      </p:sp>
      <p:sp>
        <p:nvSpPr>
          <p:cNvPr id="3" name="Content Placeholder 2"/>
          <p:cNvSpPr>
            <a:spLocks noGrp="1"/>
          </p:cNvSpPr>
          <p:nvPr>
            <p:ph idx="1"/>
          </p:nvPr>
        </p:nvSpPr>
        <p:spPr>
          <a:xfrm>
            <a:off x="685800" y="1371600"/>
            <a:ext cx="7772400" cy="4114800"/>
          </a:xfrm>
        </p:spPr>
        <p:txBody>
          <a:bodyPr/>
          <a:lstStyle/>
          <a:p>
            <a:r>
              <a:rPr lang="en-US" sz="1600" dirty="0" smtClean="0"/>
              <a:t>By using previous three results, the entire strategy could be encapsulated in a vector with 4</a:t>
            </a:r>
            <a:r>
              <a:rPr lang="en-US" sz="1600" baseline="30000" dirty="0" smtClean="0"/>
              <a:t>3</a:t>
            </a:r>
            <a:r>
              <a:rPr lang="en-US" sz="1600" dirty="0" smtClean="0"/>
              <a:t> (or 64) entries, plus six entries for the initial premise – thus the vector would have 70 total elements</a:t>
            </a:r>
          </a:p>
          <a:p>
            <a:endParaRPr lang="en-US" sz="1600" dirty="0"/>
          </a:p>
          <a:p>
            <a:r>
              <a:rPr lang="en-US" sz="1600" dirty="0" smtClean="0"/>
              <a:t>For example, the TFT strategy looks like this:</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3780077708"/>
              </p:ext>
            </p:extLst>
          </p:nvPr>
        </p:nvGraphicFramePr>
        <p:xfrm>
          <a:off x="5791200" y="2057400"/>
          <a:ext cx="1981200" cy="5024798"/>
        </p:xfrm>
        <a:graphic>
          <a:graphicData uri="http://schemas.openxmlformats.org/drawingml/2006/table">
            <a:tbl>
              <a:tblPr/>
              <a:tblGrid>
                <a:gridCol w="320040"/>
                <a:gridCol w="320040"/>
                <a:gridCol w="365761"/>
                <a:gridCol w="386079"/>
                <a:gridCol w="589280"/>
              </a:tblGrid>
              <a:tr h="264977">
                <a:tc gridSpan="3">
                  <a:txBody>
                    <a:bodyPr/>
                    <a:lstStyle/>
                    <a:p>
                      <a:pPr algn="ctr" fontAlgn="b"/>
                      <a:r>
                        <a:rPr lang="en-US" sz="1100" b="0" i="0" u="none" strike="noStrike" dirty="0">
                          <a:solidFill>
                            <a:srgbClr val="000000"/>
                          </a:solidFill>
                          <a:effectLst/>
                          <a:latin typeface="Calibri"/>
                        </a:rPr>
                        <a:t>Identifier</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TFT Out</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047">
                <a:tc gridSpan="3">
                  <a:txBody>
                    <a:bodyPr/>
                    <a:lstStyle/>
                    <a:p>
                      <a:pPr algn="ctr" fontAlgn="ctr"/>
                      <a:r>
                        <a:rPr lang="en-US" sz="1100" b="0" i="0" u="none" strike="noStrike" dirty="0">
                          <a:solidFill>
                            <a:srgbClr val="000000"/>
                          </a:solidFill>
                          <a:effectLst/>
                          <a:latin typeface="Calibri"/>
                        </a:rPr>
                        <a:t>…</a:t>
                      </a:r>
                    </a:p>
                  </a:txBody>
                  <a:tcPr marL="7159" marR="7159" marT="715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3188490" y="3585586"/>
            <a:ext cx="2254142" cy="253916"/>
          </a:xfrm>
          <a:prstGeom prst="rect">
            <a:avLst/>
          </a:prstGeom>
          <a:noFill/>
        </p:spPr>
        <p:txBody>
          <a:bodyPr wrap="none" rtlCol="0">
            <a:spAutoFit/>
          </a:bodyPr>
          <a:lstStyle/>
          <a:p>
            <a:pPr algn="r"/>
            <a:r>
              <a:rPr lang="en-US" sz="1050" b="0" i="1" dirty="0" smtClean="0"/>
              <a:t>64 entries of previous three results</a:t>
            </a:r>
            <a:endParaRPr lang="en-US" sz="1050" b="0" i="1" dirty="0"/>
          </a:p>
        </p:txBody>
      </p:sp>
      <p:sp>
        <p:nvSpPr>
          <p:cNvPr id="6" name="TextBox 5"/>
          <p:cNvSpPr txBox="1"/>
          <p:nvPr/>
        </p:nvSpPr>
        <p:spPr>
          <a:xfrm>
            <a:off x="3682216" y="6324600"/>
            <a:ext cx="1760417" cy="253916"/>
          </a:xfrm>
          <a:prstGeom prst="rect">
            <a:avLst/>
          </a:prstGeom>
          <a:noFill/>
        </p:spPr>
        <p:txBody>
          <a:bodyPr wrap="none" rtlCol="0">
            <a:spAutoFit/>
          </a:bodyPr>
          <a:lstStyle/>
          <a:p>
            <a:pPr algn="r"/>
            <a:r>
              <a:rPr lang="en-US" sz="1050" b="0" i="1" dirty="0" smtClean="0"/>
              <a:t>6 entries for initial premise</a:t>
            </a:r>
            <a:endParaRPr lang="en-US" sz="1050" b="0" i="1" dirty="0"/>
          </a:p>
        </p:txBody>
      </p:sp>
      <p:cxnSp>
        <p:nvCxnSpPr>
          <p:cNvPr id="8" name="Straight Arrow Connector 7"/>
          <p:cNvCxnSpPr/>
          <p:nvPr/>
        </p:nvCxnSpPr>
        <p:spPr bwMode="auto">
          <a:xfrm>
            <a:off x="5362470" y="3839502"/>
            <a:ext cx="352530" cy="2150796"/>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5362470" y="2362200"/>
            <a:ext cx="328665" cy="114300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6" idx="3"/>
          </p:cNvCxnSpPr>
          <p:nvPr/>
        </p:nvCxnSpPr>
        <p:spPr bwMode="auto">
          <a:xfrm flipV="1">
            <a:off x="5442633" y="5990300"/>
            <a:ext cx="272367" cy="461258"/>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6" idx="3"/>
          </p:cNvCxnSpPr>
          <p:nvPr/>
        </p:nvCxnSpPr>
        <p:spPr bwMode="auto">
          <a:xfrm>
            <a:off x="5442633" y="6451558"/>
            <a:ext cx="272367" cy="558842"/>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Chromosomal Representation</a:t>
            </a:r>
            <a:endParaRPr lang="en-US" b="0" kern="0" dirty="0"/>
          </a:p>
        </p:txBody>
      </p:sp>
      <p:sp>
        <p:nvSpPr>
          <p:cNvPr id="12" name="TextBox 11"/>
          <p:cNvSpPr txBox="1"/>
          <p:nvPr/>
        </p:nvSpPr>
        <p:spPr>
          <a:xfrm>
            <a:off x="8001000" y="4343400"/>
            <a:ext cx="1181734" cy="253916"/>
          </a:xfrm>
          <a:prstGeom prst="rect">
            <a:avLst/>
          </a:prstGeom>
          <a:noFill/>
        </p:spPr>
        <p:txBody>
          <a:bodyPr wrap="none" rtlCol="0">
            <a:spAutoFit/>
          </a:bodyPr>
          <a:lstStyle/>
          <a:p>
            <a:pPr algn="r"/>
            <a:r>
              <a:rPr lang="en-US" sz="1050" dirty="0" smtClean="0"/>
              <a:t>Strategy Vector</a:t>
            </a:r>
            <a:endParaRPr lang="en-US" sz="1050" dirty="0"/>
          </a:p>
        </p:txBody>
      </p:sp>
      <p:cxnSp>
        <p:nvCxnSpPr>
          <p:cNvPr id="9" name="Straight Arrow Connector 8"/>
          <p:cNvCxnSpPr/>
          <p:nvPr/>
        </p:nvCxnSpPr>
        <p:spPr bwMode="auto">
          <a:xfrm flipH="1" flipV="1">
            <a:off x="7848600" y="2362200"/>
            <a:ext cx="457200" cy="19304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7848600" y="4648200"/>
            <a:ext cx="457200" cy="236220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66924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Genetic Algorithm To Solve Iterated Prisoner’s Dilemma</a:t>
            </a:r>
            <a:endParaRPr lang="en-US" dirty="0"/>
          </a:p>
        </p:txBody>
      </p:sp>
      <p:pic>
        <p:nvPicPr>
          <p:cNvPr id="3074" name="Picture 2" descr="http://introcs.cs.princeton.edu/java/11gaussian/images/stddev.png"/>
          <p:cNvPicPr>
            <a:picLocks noChangeAspect="1" noChangeArrowheads="1"/>
          </p:cNvPicPr>
          <p:nvPr/>
        </p:nvPicPr>
        <p:blipFill rotWithShape="1">
          <a:blip r:embed="rId3">
            <a:extLst>
              <a:ext uri="{28A0092B-C50C-407E-A947-70E740481C1C}">
                <a14:useLocalDpi xmlns:a14="http://schemas.microsoft.com/office/drawing/2010/main" val="0"/>
              </a:ext>
            </a:extLst>
          </a:blip>
          <a:srcRect l="4159" t="9438" r="6433"/>
          <a:stretch/>
        </p:blipFill>
        <p:spPr bwMode="auto">
          <a:xfrm>
            <a:off x="2691829" y="5385707"/>
            <a:ext cx="4223963" cy="1546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1800" y="5642039"/>
            <a:ext cx="2362200" cy="507831"/>
          </a:xfrm>
          <a:prstGeom prst="rect">
            <a:avLst/>
          </a:prstGeom>
          <a:noFill/>
        </p:spPr>
        <p:txBody>
          <a:bodyPr wrap="square" rtlCol="0">
            <a:spAutoFit/>
          </a:bodyPr>
          <a:lstStyle/>
          <a:p>
            <a:r>
              <a:rPr lang="en-US" sz="900" dirty="0" smtClean="0"/>
              <a:t>Individual strategies that score </a:t>
            </a:r>
            <a:r>
              <a:rPr lang="en-US" sz="900" dirty="0" smtClean="0"/>
              <a:t>1 standard deviation or better </a:t>
            </a:r>
            <a:r>
              <a:rPr lang="en-US" sz="900" u="sng" dirty="0" smtClean="0"/>
              <a:t>can reproduce twice</a:t>
            </a:r>
            <a:endParaRPr lang="en-US" sz="900" u="sng" dirty="0"/>
          </a:p>
        </p:txBody>
      </p:sp>
      <p:cxnSp>
        <p:nvCxnSpPr>
          <p:cNvPr id="6" name="Straight Arrow Connector 5"/>
          <p:cNvCxnSpPr/>
          <p:nvPr/>
        </p:nvCxnSpPr>
        <p:spPr bwMode="auto">
          <a:xfrm flipH="1">
            <a:off x="5247745" y="5810069"/>
            <a:ext cx="1534055" cy="133531"/>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4" idx="1"/>
          </p:cNvCxnSpPr>
          <p:nvPr/>
        </p:nvCxnSpPr>
        <p:spPr bwMode="auto">
          <a:xfrm flipH="1">
            <a:off x="6705600" y="5895955"/>
            <a:ext cx="76200" cy="807413"/>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2590800" y="7008168"/>
            <a:ext cx="4343400" cy="230832"/>
          </a:xfrm>
          <a:prstGeom prst="rect">
            <a:avLst/>
          </a:prstGeom>
          <a:noFill/>
        </p:spPr>
        <p:txBody>
          <a:bodyPr wrap="square" rtlCol="0">
            <a:spAutoFit/>
          </a:bodyPr>
          <a:lstStyle/>
          <a:p>
            <a:r>
              <a:rPr lang="en-US" sz="900" dirty="0" smtClean="0"/>
              <a:t>Individual strategies that  score  </a:t>
            </a:r>
            <a:r>
              <a:rPr lang="en-US" sz="900" dirty="0" smtClean="0"/>
              <a:t>within 1 standard deviation </a:t>
            </a:r>
            <a:r>
              <a:rPr lang="en-US" sz="900" u="sng" dirty="0" smtClean="0"/>
              <a:t>reproduce once</a:t>
            </a:r>
            <a:endParaRPr lang="en-US" sz="900" u="sng" dirty="0"/>
          </a:p>
        </p:txBody>
      </p:sp>
      <p:cxnSp>
        <p:nvCxnSpPr>
          <p:cNvPr id="14" name="Straight Arrow Connector 13"/>
          <p:cNvCxnSpPr/>
          <p:nvPr/>
        </p:nvCxnSpPr>
        <p:spPr bwMode="auto">
          <a:xfrm flipV="1">
            <a:off x="4724400" y="6931968"/>
            <a:ext cx="381000" cy="109843"/>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flipV="1">
            <a:off x="4267200" y="6931969"/>
            <a:ext cx="381000" cy="109842"/>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04800" y="5629530"/>
            <a:ext cx="2362200" cy="507831"/>
          </a:xfrm>
          <a:prstGeom prst="rect">
            <a:avLst/>
          </a:prstGeom>
          <a:noFill/>
        </p:spPr>
        <p:txBody>
          <a:bodyPr wrap="square" rtlCol="0">
            <a:spAutoFit/>
          </a:bodyPr>
          <a:lstStyle/>
          <a:p>
            <a:r>
              <a:rPr lang="en-US" sz="900" dirty="0" smtClean="0"/>
              <a:t>Individual strategies  that score </a:t>
            </a:r>
            <a:r>
              <a:rPr lang="en-US" sz="900" dirty="0" smtClean="0"/>
              <a:t>1 standard deviation or below </a:t>
            </a:r>
            <a:r>
              <a:rPr lang="en-US" sz="900" u="sng" dirty="0" smtClean="0"/>
              <a:t>do not reproduce</a:t>
            </a:r>
            <a:endParaRPr lang="en-US" sz="900" u="sng" dirty="0"/>
          </a:p>
        </p:txBody>
      </p:sp>
      <p:cxnSp>
        <p:nvCxnSpPr>
          <p:cNvPr id="23" name="Straight Arrow Connector 22"/>
          <p:cNvCxnSpPr/>
          <p:nvPr/>
        </p:nvCxnSpPr>
        <p:spPr bwMode="auto">
          <a:xfrm>
            <a:off x="2514600" y="5887216"/>
            <a:ext cx="1600200" cy="7302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2514600" y="5909672"/>
            <a:ext cx="177229" cy="69523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itle 1"/>
          <p:cNvSpPr txBox="1">
            <a:spLocks/>
          </p:cNvSpPr>
          <p:nvPr/>
        </p:nvSpPr>
        <p:spPr bwMode="auto">
          <a:xfrm>
            <a:off x="685800" y="155448"/>
            <a:ext cx="8458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How It Works</a:t>
            </a:r>
            <a:endParaRPr lang="en-US" b="0" kern="0" dirty="0"/>
          </a:p>
        </p:txBody>
      </p:sp>
      <p:sp>
        <p:nvSpPr>
          <p:cNvPr id="3" name="Content Placeholder 2"/>
          <p:cNvSpPr>
            <a:spLocks noGrp="1"/>
          </p:cNvSpPr>
          <p:nvPr>
            <p:ph idx="1"/>
          </p:nvPr>
        </p:nvSpPr>
        <p:spPr>
          <a:xfrm>
            <a:off x="361741" y="1219200"/>
            <a:ext cx="8991600" cy="4114800"/>
          </a:xfrm>
        </p:spPr>
        <p:txBody>
          <a:bodyPr/>
          <a:lstStyle/>
          <a:p>
            <a:pPr>
              <a:buFont typeface="+mj-lt"/>
              <a:buAutoNum type="arabicPeriod"/>
            </a:pPr>
            <a:r>
              <a:rPr lang="en-US" sz="1800" dirty="0" smtClean="0"/>
              <a:t>Create initial population of 20 </a:t>
            </a:r>
            <a:r>
              <a:rPr lang="en-US" sz="1800" dirty="0" smtClean="0"/>
              <a:t>“individual” strategies</a:t>
            </a:r>
            <a:r>
              <a:rPr lang="en-US" sz="1800" dirty="0" smtClean="0"/>
              <a:t>, selected at random</a:t>
            </a:r>
          </a:p>
          <a:p>
            <a:pPr marL="0" indent="0">
              <a:buNone/>
            </a:pPr>
            <a:endParaRPr lang="en-US" sz="2000" dirty="0" smtClean="0"/>
          </a:p>
          <a:p>
            <a:pPr>
              <a:buFont typeface="+mj-lt"/>
              <a:buAutoNum type="arabicPeriod" startAt="2"/>
            </a:pPr>
            <a:r>
              <a:rPr lang="en-US" sz="1800" dirty="0" smtClean="0"/>
              <a:t>For each of the 20 </a:t>
            </a:r>
            <a:r>
              <a:rPr lang="en-US" sz="1800" dirty="0" smtClean="0"/>
              <a:t>“individual” strategies:</a:t>
            </a:r>
            <a:endParaRPr lang="en-US" sz="1800" dirty="0" smtClean="0"/>
          </a:p>
          <a:p>
            <a:pPr lvl="1"/>
            <a:r>
              <a:rPr lang="en-US" sz="1200" dirty="0" smtClean="0"/>
              <a:t>Run them against the 8 “representative” strategies of the 2</a:t>
            </a:r>
            <a:r>
              <a:rPr lang="en-US" sz="1200" baseline="30000" dirty="0" smtClean="0"/>
              <a:t>nd</a:t>
            </a:r>
            <a:r>
              <a:rPr lang="en-US" sz="1200" dirty="0" smtClean="0"/>
              <a:t> Axelrod tournament</a:t>
            </a:r>
          </a:p>
          <a:p>
            <a:pPr lvl="2"/>
            <a:r>
              <a:rPr lang="en-US" sz="1400" dirty="0" smtClean="0"/>
              <a:t>98% of tournament score variance was explained by performance against these 8 “representatives”</a:t>
            </a:r>
          </a:p>
          <a:p>
            <a:pPr lvl="2"/>
            <a:endParaRPr lang="en-US" sz="1400" dirty="0"/>
          </a:p>
          <a:p>
            <a:pPr lvl="1"/>
            <a:r>
              <a:rPr lang="en-US" sz="1200" dirty="0" smtClean="0"/>
              <a:t>For each run against a “representative”</a:t>
            </a:r>
          </a:p>
          <a:p>
            <a:pPr lvl="2"/>
            <a:r>
              <a:rPr lang="en-US" sz="1400" dirty="0" smtClean="0"/>
              <a:t>Use premise part of chromosome as </a:t>
            </a:r>
            <a:r>
              <a:rPr lang="en-US" sz="1400" dirty="0" smtClean="0"/>
              <a:t>“individual” </a:t>
            </a:r>
            <a:r>
              <a:rPr lang="en-US" sz="1400" dirty="0" smtClean="0"/>
              <a:t>strategy’s</a:t>
            </a:r>
            <a:r>
              <a:rPr lang="en-US" sz="1400" dirty="0" smtClean="0"/>
              <a:t> </a:t>
            </a:r>
            <a:r>
              <a:rPr lang="en-US" sz="1400" dirty="0" smtClean="0"/>
              <a:t>assumption about previous 3 moves</a:t>
            </a:r>
          </a:p>
          <a:p>
            <a:pPr lvl="2"/>
            <a:r>
              <a:rPr lang="en-US" sz="1400" dirty="0" smtClean="0"/>
              <a:t>For each of 151 moves</a:t>
            </a:r>
          </a:p>
          <a:p>
            <a:pPr lvl="3"/>
            <a:r>
              <a:rPr lang="en-US" sz="1200" dirty="0" smtClean="0"/>
              <a:t>Make the individual’s decision to C(</a:t>
            </a:r>
            <a:r>
              <a:rPr lang="en-US" sz="1200" dirty="0" err="1" smtClean="0"/>
              <a:t>ooperate</a:t>
            </a:r>
            <a:r>
              <a:rPr lang="en-US" sz="1200" dirty="0" smtClean="0"/>
              <a:t>) or D(</a:t>
            </a:r>
            <a:r>
              <a:rPr lang="en-US" sz="1200" dirty="0" err="1" smtClean="0"/>
              <a:t>efect</a:t>
            </a:r>
            <a:r>
              <a:rPr lang="en-US" sz="1200" dirty="0" smtClean="0"/>
              <a:t>) based on the previous three moves</a:t>
            </a:r>
          </a:p>
          <a:p>
            <a:pPr lvl="3"/>
            <a:r>
              <a:rPr lang="en-US" sz="1200" dirty="0" smtClean="0"/>
              <a:t>Make the “representative’s” move based on the strategy it represents</a:t>
            </a:r>
          </a:p>
          <a:p>
            <a:pPr lvl="3"/>
            <a:r>
              <a:rPr lang="en-US" sz="1200" dirty="0" smtClean="0"/>
              <a:t>Add up the score according to the same payoff matrix – DC gives 5 points, CC gives 3 points, DD gives 1 point, and CD gives 0</a:t>
            </a:r>
          </a:p>
          <a:p>
            <a:pPr lvl="2"/>
            <a:r>
              <a:rPr lang="en-US" sz="1400" dirty="0" smtClean="0"/>
              <a:t>Tally up total</a:t>
            </a:r>
          </a:p>
          <a:p>
            <a:pPr marL="966788" lvl="2" indent="0">
              <a:buNone/>
            </a:pPr>
            <a:endParaRPr lang="en-US" sz="1600" dirty="0" smtClean="0"/>
          </a:p>
          <a:p>
            <a:pPr>
              <a:buFont typeface="+mj-lt"/>
              <a:buAutoNum type="arabicPeriod" startAt="3"/>
            </a:pPr>
            <a:r>
              <a:rPr lang="en-US" sz="1800" dirty="0" smtClean="0"/>
              <a:t>At the end of the 24,160 moves, follow this “reproduction” scheme:</a:t>
            </a:r>
          </a:p>
          <a:p>
            <a:pPr marL="482600" lvl="1" indent="0">
              <a:buNone/>
            </a:pPr>
            <a:endParaRPr lang="en-US" sz="1400" dirty="0" smtClean="0"/>
          </a:p>
          <a:p>
            <a:pPr lvl="2"/>
            <a:endParaRPr lang="en-US" dirty="0" smtClean="0"/>
          </a:p>
          <a:p>
            <a:pPr lvl="1"/>
            <a:endParaRPr lang="en-US" sz="1400" dirty="0"/>
          </a:p>
        </p:txBody>
      </p:sp>
    </p:spTree>
    <p:extLst>
      <p:ext uri="{BB962C8B-B14F-4D97-AF65-F5344CB8AC3E}">
        <p14:creationId xmlns:p14="http://schemas.microsoft.com/office/powerpoint/2010/main" val="3362655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95398" cy="1143000"/>
          </a:xfrm>
        </p:spPr>
        <p:txBody>
          <a:bodyPr/>
          <a:lstStyle/>
          <a:p>
            <a:r>
              <a:rPr lang="en-US" dirty="0" smtClean="0"/>
              <a:t>Genetic Algorithm: How It Works</a:t>
            </a:r>
            <a:endParaRPr lang="en-US" dirty="0"/>
          </a:p>
        </p:txBody>
      </p:sp>
      <p:sp>
        <p:nvSpPr>
          <p:cNvPr id="3" name="Content Placeholder 2"/>
          <p:cNvSpPr>
            <a:spLocks noGrp="1"/>
          </p:cNvSpPr>
          <p:nvPr>
            <p:ph idx="1"/>
          </p:nvPr>
        </p:nvSpPr>
        <p:spPr>
          <a:xfrm>
            <a:off x="361741" y="1143000"/>
            <a:ext cx="8991600" cy="4495800"/>
          </a:xfrm>
        </p:spPr>
        <p:txBody>
          <a:bodyPr/>
          <a:lstStyle/>
          <a:p>
            <a:r>
              <a:rPr lang="en-US" sz="1800" dirty="0" smtClean="0"/>
              <a:t>For “reproduction,” arbitrarily pair up the successful strategies as “parents,” and have them “mate.”  For “mating,” take </a:t>
            </a:r>
            <a:r>
              <a:rPr lang="en-US" sz="1800" dirty="0" smtClean="0"/>
              <a:t>genes from each parent around </a:t>
            </a:r>
            <a:r>
              <a:rPr lang="en-US" sz="1800" dirty="0" smtClean="0"/>
              <a:t>a random </a:t>
            </a:r>
            <a:r>
              <a:rPr lang="en-US" sz="1800" dirty="0" smtClean="0"/>
              <a:t>crossover point, plus incur random mutations (~1% of the time)</a:t>
            </a:r>
          </a:p>
          <a:p>
            <a:pPr marL="0" indent="0">
              <a:buNone/>
            </a:pPr>
            <a:endParaRPr lang="en-US" sz="2000" dirty="0" smtClean="0"/>
          </a:p>
        </p:txBody>
      </p:sp>
      <p:graphicFrame>
        <p:nvGraphicFramePr>
          <p:cNvPr id="5" name="Table 4"/>
          <p:cNvGraphicFramePr>
            <a:graphicFrameLocks noGrp="1"/>
          </p:cNvGraphicFramePr>
          <p:nvPr>
            <p:extLst>
              <p:ext uri="{D42A27DB-BD31-4B8C-83A1-F6EECF244321}">
                <p14:modId xmlns:p14="http://schemas.microsoft.com/office/powerpoint/2010/main" val="2227646893"/>
              </p:ext>
            </p:extLst>
          </p:nvPr>
        </p:nvGraphicFramePr>
        <p:xfrm>
          <a:off x="2895600" y="2057400"/>
          <a:ext cx="3276601" cy="5024799"/>
        </p:xfrm>
        <a:graphic>
          <a:graphicData uri="http://schemas.openxmlformats.org/drawingml/2006/table">
            <a:tbl>
              <a:tblPr/>
              <a:tblGrid>
                <a:gridCol w="266983"/>
                <a:gridCol w="242711"/>
                <a:gridCol w="279118"/>
                <a:gridCol w="194169"/>
                <a:gridCol w="614867"/>
                <a:gridCol w="307434"/>
                <a:gridCol w="521829"/>
                <a:gridCol w="279118"/>
                <a:gridCol w="570372"/>
              </a:tblGrid>
              <a:tr h="264977">
                <a:tc gridSpan="3">
                  <a:txBody>
                    <a:bodyPr/>
                    <a:lstStyle/>
                    <a:p>
                      <a:pPr algn="ctr" fontAlgn="b"/>
                      <a:r>
                        <a:rPr lang="en-US" sz="1000" b="0" i="0" u="none" strike="noStrike" dirty="0">
                          <a:solidFill>
                            <a:srgbClr val="000000"/>
                          </a:solidFill>
                          <a:effectLst/>
                          <a:latin typeface="Calibri"/>
                        </a:rPr>
                        <a:t>Identifier</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a:solidFill>
                            <a:srgbClr val="FF0000"/>
                          </a:solidFill>
                          <a:effectLst/>
                          <a:latin typeface="Calibri"/>
                        </a:rPr>
                        <a:t>Parent 1</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a:solidFill>
                            <a:srgbClr val="0070C0"/>
                          </a:solidFill>
                          <a:effectLst/>
                          <a:latin typeface="Calibri"/>
                        </a:rPr>
                        <a:t>Parent 2</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smtClean="0">
                          <a:solidFill>
                            <a:srgbClr val="000000"/>
                          </a:solidFill>
                          <a:effectLst/>
                          <a:latin typeface="Calibri"/>
                        </a:rPr>
                        <a:t>Child</a:t>
                      </a:r>
                      <a:endParaRPr lang="en-US" sz="1000" b="0" i="0" u="none" strike="noStrike" dirty="0">
                        <a:solidFill>
                          <a:srgbClr val="000000"/>
                        </a:solidFill>
                        <a:effectLst/>
                        <a:latin typeface="Calibri"/>
                      </a:endParaRP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048">
                <a:tc gridSpan="3">
                  <a:txBody>
                    <a:bodyPr/>
                    <a:lstStyle/>
                    <a:p>
                      <a:pPr algn="ctr" fontAlgn="ctr"/>
                      <a:r>
                        <a:rPr lang="en-US" sz="1100" b="0" i="0" u="none" strike="noStrike" dirty="0">
                          <a:solidFill>
                            <a:srgbClr val="000000"/>
                          </a:solidFill>
                          <a:effectLst/>
                          <a:latin typeface="Calibri"/>
                        </a:rPr>
                        <a:t>…</a:t>
                      </a:r>
                    </a:p>
                  </a:txBody>
                  <a:tcPr marL="7159" marR="7159" marT="715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a:solidFill>
                            <a:srgbClr val="FF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a:solidFill>
                            <a:srgbClr val="0070C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FF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B05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6858000" y="3733800"/>
            <a:ext cx="2133600" cy="261610"/>
          </a:xfrm>
          <a:prstGeom prst="rect">
            <a:avLst/>
          </a:prstGeom>
          <a:noFill/>
        </p:spPr>
        <p:txBody>
          <a:bodyPr wrap="square" rtlCol="0">
            <a:spAutoFit/>
          </a:bodyPr>
          <a:lstStyle/>
          <a:p>
            <a:r>
              <a:rPr lang="en-US" sz="1100" dirty="0" smtClean="0"/>
              <a:t>Crossover point : 10</a:t>
            </a:r>
            <a:r>
              <a:rPr lang="en-US" sz="1100" baseline="30000" dirty="0" smtClean="0"/>
              <a:t>th</a:t>
            </a:r>
            <a:r>
              <a:rPr lang="en-US" sz="1100" dirty="0" smtClean="0"/>
              <a:t> entry</a:t>
            </a:r>
            <a:endParaRPr lang="en-US" sz="1100" dirty="0"/>
          </a:p>
        </p:txBody>
      </p:sp>
      <p:sp>
        <p:nvSpPr>
          <p:cNvPr id="16" name="TextBox 15"/>
          <p:cNvSpPr txBox="1"/>
          <p:nvPr/>
        </p:nvSpPr>
        <p:spPr>
          <a:xfrm>
            <a:off x="6858000" y="2651090"/>
            <a:ext cx="2362200" cy="261610"/>
          </a:xfrm>
          <a:prstGeom prst="rect">
            <a:avLst/>
          </a:prstGeom>
          <a:noFill/>
        </p:spPr>
        <p:txBody>
          <a:bodyPr wrap="square" rtlCol="0">
            <a:spAutoFit/>
          </a:bodyPr>
          <a:lstStyle/>
          <a:p>
            <a:r>
              <a:rPr lang="en-US" sz="1100" dirty="0" smtClean="0"/>
              <a:t>Child genes come from Parent  2</a:t>
            </a:r>
            <a:endParaRPr lang="en-US" sz="1100" dirty="0"/>
          </a:p>
        </p:txBody>
      </p:sp>
      <p:sp>
        <p:nvSpPr>
          <p:cNvPr id="17" name="TextBox 16"/>
          <p:cNvSpPr txBox="1"/>
          <p:nvPr/>
        </p:nvSpPr>
        <p:spPr>
          <a:xfrm>
            <a:off x="6858000" y="4724400"/>
            <a:ext cx="2362200" cy="261610"/>
          </a:xfrm>
          <a:prstGeom prst="rect">
            <a:avLst/>
          </a:prstGeom>
          <a:noFill/>
        </p:spPr>
        <p:txBody>
          <a:bodyPr wrap="square" rtlCol="0">
            <a:spAutoFit/>
          </a:bodyPr>
          <a:lstStyle/>
          <a:p>
            <a:r>
              <a:rPr lang="en-US" sz="1100" dirty="0" smtClean="0"/>
              <a:t>Child genes come from Parent  1</a:t>
            </a:r>
            <a:endParaRPr lang="en-US" sz="1100" dirty="0"/>
          </a:p>
        </p:txBody>
      </p:sp>
      <p:cxnSp>
        <p:nvCxnSpPr>
          <p:cNvPr id="9" name="Straight Arrow Connector 8"/>
          <p:cNvCxnSpPr/>
          <p:nvPr/>
        </p:nvCxnSpPr>
        <p:spPr bwMode="auto">
          <a:xfrm flipH="1">
            <a:off x="6324600" y="3864605"/>
            <a:ext cx="5334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16" idx="1"/>
          </p:cNvCxnSpPr>
          <p:nvPr/>
        </p:nvCxnSpPr>
        <p:spPr bwMode="auto">
          <a:xfrm flipH="1" flipV="1">
            <a:off x="6248400" y="2362200"/>
            <a:ext cx="609600" cy="4196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16" idx="1"/>
          </p:cNvCxnSpPr>
          <p:nvPr/>
        </p:nvCxnSpPr>
        <p:spPr bwMode="auto">
          <a:xfrm flipH="1">
            <a:off x="6324600" y="2781895"/>
            <a:ext cx="533400" cy="95190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17" idx="1"/>
          </p:cNvCxnSpPr>
          <p:nvPr/>
        </p:nvCxnSpPr>
        <p:spPr bwMode="auto">
          <a:xfrm flipH="1" flipV="1">
            <a:off x="6324600" y="3995410"/>
            <a:ext cx="533400" cy="8597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17" idx="1"/>
          </p:cNvCxnSpPr>
          <p:nvPr/>
        </p:nvCxnSpPr>
        <p:spPr bwMode="auto">
          <a:xfrm flipH="1">
            <a:off x="6324600" y="4855205"/>
            <a:ext cx="533400" cy="21551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6871398" y="5638800"/>
            <a:ext cx="1981200" cy="261610"/>
          </a:xfrm>
          <a:prstGeom prst="rect">
            <a:avLst/>
          </a:prstGeom>
          <a:noFill/>
        </p:spPr>
        <p:txBody>
          <a:bodyPr wrap="square" rtlCol="0">
            <a:spAutoFit/>
          </a:bodyPr>
          <a:lstStyle/>
          <a:p>
            <a:r>
              <a:rPr lang="en-US" sz="1100" dirty="0" smtClean="0"/>
              <a:t>Mutation</a:t>
            </a:r>
            <a:endParaRPr lang="en-US" sz="1100" dirty="0"/>
          </a:p>
        </p:txBody>
      </p:sp>
      <p:cxnSp>
        <p:nvCxnSpPr>
          <p:cNvPr id="33" name="Straight Arrow Connector 32"/>
          <p:cNvCxnSpPr/>
          <p:nvPr/>
        </p:nvCxnSpPr>
        <p:spPr bwMode="auto">
          <a:xfrm flipH="1">
            <a:off x="6324600" y="5769605"/>
            <a:ext cx="5334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6235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28600" y="6096000"/>
            <a:ext cx="91440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sz="2000" b="0" kern="0" dirty="0" smtClean="0"/>
              <a:t>A Layman’s Deeper Dive into </a:t>
            </a:r>
          </a:p>
          <a:p>
            <a:r>
              <a:rPr lang="en-US" sz="2000" b="0" kern="0" dirty="0" smtClean="0"/>
              <a:t>the Power and Pitfalls of Agent-Based Modeling </a:t>
            </a:r>
            <a:endParaRPr lang="en-US" sz="2000" b="0" kern="0" dirty="0"/>
          </a:p>
        </p:txBody>
      </p:sp>
      <p:sp>
        <p:nvSpPr>
          <p:cNvPr id="2" name="Title 1"/>
          <p:cNvSpPr>
            <a:spLocks noGrp="1"/>
          </p:cNvSpPr>
          <p:nvPr>
            <p:ph type="title"/>
          </p:nvPr>
        </p:nvSpPr>
        <p:spPr>
          <a:xfrm>
            <a:off x="685800" y="152400"/>
            <a:ext cx="7772400" cy="1143000"/>
          </a:xfrm>
        </p:spPr>
        <p:txBody>
          <a:bodyPr/>
          <a:lstStyle/>
          <a:p>
            <a:r>
              <a:rPr lang="en-US" dirty="0" smtClean="0"/>
              <a:t>Agent-Based Modeling For Financial Risk Management</a:t>
            </a:r>
            <a:endParaRPr lang="en-US" dirty="0"/>
          </a:p>
        </p:txBody>
      </p:sp>
      <p:pic>
        <p:nvPicPr>
          <p:cNvPr id="1026" name="Picture 2" descr="http://joeg.oxfordjournals.org/content/early/2011/03/27/jeg.lbr002/F6.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7" y="1949701"/>
            <a:ext cx="5562600" cy="35172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331" y="1320648"/>
            <a:ext cx="3650269" cy="4775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615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741" y="1676400"/>
            <a:ext cx="8991600" cy="4114800"/>
          </a:xfrm>
        </p:spPr>
        <p:txBody>
          <a:bodyPr/>
          <a:lstStyle/>
          <a:p>
            <a:r>
              <a:rPr lang="en-US" dirty="0" smtClean="0"/>
              <a:t>Each pairing of parents reproduces two child individuals for next generation</a:t>
            </a:r>
          </a:p>
          <a:p>
            <a:endParaRPr lang="en-US" dirty="0"/>
          </a:p>
          <a:p>
            <a:r>
              <a:rPr lang="en-US" dirty="0" smtClean="0"/>
              <a:t>Take new generation of 20 individuals, and rerun the simulation</a:t>
            </a:r>
          </a:p>
          <a:p>
            <a:endParaRPr lang="en-US" dirty="0"/>
          </a:p>
          <a:p>
            <a:r>
              <a:rPr lang="en-US" dirty="0" smtClean="0"/>
              <a:t>Repeat steps 2 and 3 on previous slides for 50 generations. </a:t>
            </a:r>
            <a:r>
              <a:rPr lang="en-US" u="sng" dirty="0" smtClean="0"/>
              <a:t>This constitutes one run of the simulation.</a:t>
            </a:r>
          </a:p>
          <a:p>
            <a:endParaRPr lang="en-US" dirty="0"/>
          </a:p>
          <a:p>
            <a:r>
              <a:rPr lang="en-US" dirty="0" smtClean="0"/>
              <a:t>All told, in one run: </a:t>
            </a:r>
          </a:p>
          <a:p>
            <a:pPr lvl="1"/>
            <a:r>
              <a:rPr lang="en-US" sz="1600" dirty="0" smtClean="0"/>
              <a:t>1,208,000 moves will have been made against the 8 original “representatives” from the 2</a:t>
            </a:r>
            <a:r>
              <a:rPr lang="en-US" sz="1600" baseline="30000" dirty="0" smtClean="0"/>
              <a:t>nd</a:t>
            </a:r>
            <a:r>
              <a:rPr lang="en-US" sz="1600" dirty="0" smtClean="0"/>
              <a:t> Axelrod tournament </a:t>
            </a:r>
          </a:p>
          <a:p>
            <a:pPr lvl="1"/>
            <a:r>
              <a:rPr lang="en-US" sz="1600" dirty="0" smtClean="0"/>
              <a:t>1000 individuals would have been tested over 50 generations, with very successful individuals reproducing twice as often as average individuals</a:t>
            </a:r>
          </a:p>
          <a:p>
            <a:endParaRPr lang="en-US" sz="1800" dirty="0"/>
          </a:p>
          <a:p>
            <a:pPr marL="0" indent="0">
              <a:buNone/>
            </a:pPr>
            <a:endParaRPr lang="en-US" sz="1800" dirty="0" smtClean="0"/>
          </a:p>
          <a:p>
            <a:pPr marL="0" indent="0">
              <a:buNone/>
            </a:pPr>
            <a:endParaRPr lang="en-US" sz="2000" dirty="0" smtClean="0"/>
          </a:p>
        </p:txBody>
      </p:sp>
      <p:sp>
        <p:nvSpPr>
          <p:cNvPr id="19" name="Title 1"/>
          <p:cNvSpPr txBox="1">
            <a:spLocks/>
          </p:cNvSpPr>
          <p:nvPr/>
        </p:nvSpPr>
        <p:spPr bwMode="auto">
          <a:xfrm>
            <a:off x="685800" y="457200"/>
            <a:ext cx="8458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How It Works</a:t>
            </a:r>
            <a:endParaRPr lang="en-US" b="0" kern="0" dirty="0"/>
          </a:p>
        </p:txBody>
      </p:sp>
    </p:spTree>
    <p:extLst>
      <p:ext uri="{BB962C8B-B14F-4D97-AF65-F5344CB8AC3E}">
        <p14:creationId xmlns:p14="http://schemas.microsoft.com/office/powerpoint/2010/main" val="1411774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smtClean="0"/>
              <a:t>Genetic Algorithm: Results for Iterated Prisoner’s Dilemma</a:t>
            </a:r>
            <a:endParaRPr lang="en-US" dirty="0"/>
          </a:p>
        </p:txBody>
      </p:sp>
      <p:sp>
        <p:nvSpPr>
          <p:cNvPr id="3" name="Content Placeholder 2"/>
          <p:cNvSpPr>
            <a:spLocks noGrp="1"/>
          </p:cNvSpPr>
          <p:nvPr>
            <p:ph idx="1"/>
          </p:nvPr>
        </p:nvSpPr>
        <p:spPr>
          <a:xfrm>
            <a:off x="228600" y="1828800"/>
            <a:ext cx="8763000" cy="4114800"/>
          </a:xfrm>
        </p:spPr>
        <p:txBody>
          <a:bodyPr/>
          <a:lstStyle/>
          <a:p>
            <a:r>
              <a:rPr lang="en-US" dirty="0" smtClean="0"/>
              <a:t>Axelrod made 40 runs.  He learned that 95% of the time the evolved strategies made the same choice that TFT would have made in the same situation</a:t>
            </a:r>
          </a:p>
          <a:p>
            <a:pPr marL="0" indent="0">
              <a:buNone/>
            </a:pPr>
            <a:endParaRPr lang="en-US" dirty="0" smtClean="0"/>
          </a:p>
          <a:p>
            <a:r>
              <a:rPr lang="en-US" dirty="0" smtClean="0"/>
              <a:t>However, Axelrod discovered that in 11 out of 40 runs of the simulation, the median scoring individual outperformed TFT.  High scoring individuals:</a:t>
            </a:r>
          </a:p>
          <a:p>
            <a:pPr lvl="1"/>
            <a:r>
              <a:rPr lang="en-US" dirty="0" smtClean="0"/>
              <a:t>Broke the “be nice” rule and defected initially</a:t>
            </a:r>
          </a:p>
          <a:p>
            <a:pPr lvl="1"/>
            <a:r>
              <a:rPr lang="en-US" dirty="0" smtClean="0"/>
              <a:t>Figured out what representatives could be exploited</a:t>
            </a:r>
          </a:p>
          <a:p>
            <a:pPr lvl="1"/>
            <a:r>
              <a:rPr lang="en-US" dirty="0" smtClean="0"/>
              <a:t>Took advantage of at least one representative, at the expense of less cooperation with two other representatives, for a net gain</a:t>
            </a:r>
          </a:p>
          <a:p>
            <a:pPr lvl="1"/>
            <a:endParaRPr lang="en-US" dirty="0"/>
          </a:p>
          <a:p>
            <a:endParaRPr lang="en-US" sz="2000" dirty="0"/>
          </a:p>
          <a:p>
            <a:endParaRPr lang="en-US" sz="2000" dirty="0" smtClean="0"/>
          </a:p>
          <a:p>
            <a:pPr marL="482600" lvl="1" indent="0">
              <a:buNone/>
            </a:pPr>
            <a:endParaRPr lang="en-US" dirty="0" smtClean="0"/>
          </a:p>
          <a:p>
            <a:pPr lvl="1"/>
            <a:endParaRPr lang="en-US" dirty="0" smtClean="0"/>
          </a:p>
          <a:p>
            <a:pPr lvl="1"/>
            <a:endParaRPr lang="en-US" dirty="0" smtClean="0"/>
          </a:p>
          <a:p>
            <a:endParaRPr lang="en-US" dirty="0"/>
          </a:p>
          <a:p>
            <a:endParaRPr lang="en-US" dirty="0" smtClean="0"/>
          </a:p>
          <a:p>
            <a:endParaRPr lang="en-US" dirty="0"/>
          </a:p>
          <a:p>
            <a:endParaRPr lang="en-US" sz="1800" dirty="0"/>
          </a:p>
          <a:p>
            <a:pPr marL="0" indent="0">
              <a:buNone/>
            </a:pPr>
            <a:endParaRPr lang="en-US" sz="1800" dirty="0" smtClean="0"/>
          </a:p>
          <a:p>
            <a:pPr marL="0" indent="0">
              <a:buNone/>
            </a:pPr>
            <a:endParaRPr lang="en-US" sz="2000" dirty="0" smtClean="0"/>
          </a:p>
        </p:txBody>
      </p:sp>
    </p:spTree>
    <p:extLst>
      <p:ext uri="{BB962C8B-B14F-4D97-AF65-F5344CB8AC3E}">
        <p14:creationId xmlns:p14="http://schemas.microsoft.com/office/powerpoint/2010/main" val="171026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lstStyle/>
          <a:p>
            <a:r>
              <a:rPr lang="en-US" dirty="0" smtClean="0"/>
              <a:t>Genetic Algorithm: Significance</a:t>
            </a:r>
            <a:endParaRPr lang="en-US" dirty="0"/>
          </a:p>
        </p:txBody>
      </p:sp>
      <p:sp>
        <p:nvSpPr>
          <p:cNvPr id="3" name="Content Placeholder 2"/>
          <p:cNvSpPr>
            <a:spLocks noGrp="1"/>
          </p:cNvSpPr>
          <p:nvPr>
            <p:ph idx="1"/>
          </p:nvPr>
        </p:nvSpPr>
        <p:spPr>
          <a:xfrm>
            <a:off x="685800" y="1371600"/>
            <a:ext cx="8382000" cy="4114800"/>
          </a:xfrm>
        </p:spPr>
        <p:txBody>
          <a:bodyPr/>
          <a:lstStyle/>
          <a:p>
            <a:r>
              <a:rPr lang="en-US" dirty="0"/>
              <a:t>Evolution created highly specialized adaptations perfectly suited to specific environmental </a:t>
            </a:r>
            <a:r>
              <a:rPr lang="en-US" dirty="0" smtClean="0"/>
              <a:t>situations</a:t>
            </a:r>
          </a:p>
          <a:p>
            <a:pPr lvl="1"/>
            <a:r>
              <a:rPr lang="en-US" dirty="0" smtClean="0"/>
              <a:t>TFT is the perfect, generic, robust strategy</a:t>
            </a:r>
          </a:p>
          <a:p>
            <a:pPr lvl="1"/>
            <a:r>
              <a:rPr lang="en-US" dirty="0" smtClean="0"/>
              <a:t>BUT with a fixed environment, specific strategies could evolve that are superior to TFT</a:t>
            </a:r>
            <a:endParaRPr lang="en-US" dirty="0"/>
          </a:p>
          <a:p>
            <a:endParaRPr lang="en-US" dirty="0"/>
          </a:p>
          <a:p>
            <a:r>
              <a:rPr lang="en-US" dirty="0"/>
              <a:t>Genetic approach proved to be a very efficient way to search the space of 2</a:t>
            </a:r>
            <a:r>
              <a:rPr lang="en-US" baseline="30000" dirty="0"/>
              <a:t>70</a:t>
            </a:r>
            <a:r>
              <a:rPr lang="en-US" dirty="0"/>
              <a:t> strategies for those that could outperform </a:t>
            </a:r>
            <a:r>
              <a:rPr lang="en-US" dirty="0" smtClean="0"/>
              <a:t>TFT</a:t>
            </a:r>
          </a:p>
          <a:p>
            <a:pPr lvl="1"/>
            <a:r>
              <a:rPr lang="en-US" dirty="0" smtClean="0"/>
              <a:t>More than 37.4T strategies would have to be tested every second in order for an exhaustive search to be completed within a year</a:t>
            </a:r>
          </a:p>
          <a:p>
            <a:pPr lvl="1"/>
            <a:endParaRPr lang="en-US" dirty="0"/>
          </a:p>
          <a:p>
            <a:r>
              <a:rPr lang="en-US" dirty="0" smtClean="0"/>
              <a:t>Genetic approach proves that ABMs can </a:t>
            </a:r>
            <a:r>
              <a:rPr lang="en-US" i="1" dirty="0" smtClean="0"/>
              <a:t>adapt</a:t>
            </a:r>
          </a:p>
          <a:p>
            <a:pPr lvl="1"/>
            <a:endParaRPr lang="en-US" dirty="0"/>
          </a:p>
          <a:p>
            <a:endParaRPr lang="en-US" dirty="0"/>
          </a:p>
        </p:txBody>
      </p:sp>
    </p:spTree>
    <p:extLst>
      <p:ext uri="{BB962C8B-B14F-4D97-AF65-F5344CB8AC3E}">
        <p14:creationId xmlns:p14="http://schemas.microsoft.com/office/powerpoint/2010/main" val="395519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7772400" cy="1143000"/>
          </a:xfrm>
        </p:spPr>
        <p:txBody>
          <a:bodyPr/>
          <a:lstStyle/>
          <a:p>
            <a:r>
              <a:rPr lang="en-US" dirty="0" smtClean="0"/>
              <a:t>Example ABM #2: </a:t>
            </a:r>
            <a:br>
              <a:rPr lang="en-US" dirty="0" smtClean="0"/>
            </a:br>
            <a:r>
              <a:rPr lang="en-US" dirty="0" smtClean="0"/>
              <a:t> </a:t>
            </a:r>
            <a:br>
              <a:rPr lang="en-US" dirty="0" smtClean="0"/>
            </a:br>
            <a:r>
              <a:rPr lang="en-US" dirty="0" smtClean="0"/>
              <a:t>The Dissemination of Culture</a:t>
            </a:r>
            <a:endParaRPr lang="en-US" dirty="0"/>
          </a:p>
        </p:txBody>
      </p:sp>
    </p:spTree>
    <p:extLst>
      <p:ext uri="{BB962C8B-B14F-4D97-AF65-F5344CB8AC3E}">
        <p14:creationId xmlns:p14="http://schemas.microsoft.com/office/powerpoint/2010/main" val="2939512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Dissemination</a:t>
            </a:r>
            <a:r>
              <a:rPr lang="en-US" dirty="0"/>
              <a:t> </a:t>
            </a:r>
            <a:r>
              <a:rPr lang="en-US" dirty="0" smtClean="0"/>
              <a:t>of Culture</a:t>
            </a:r>
            <a:endParaRPr lang="en-US" dirty="0"/>
          </a:p>
        </p:txBody>
      </p:sp>
      <p:sp>
        <p:nvSpPr>
          <p:cNvPr id="3" name="Content Placeholder 2"/>
          <p:cNvSpPr>
            <a:spLocks noGrp="1"/>
          </p:cNvSpPr>
          <p:nvPr>
            <p:ph idx="1"/>
          </p:nvPr>
        </p:nvSpPr>
        <p:spPr>
          <a:xfrm>
            <a:off x="685800" y="1981200"/>
            <a:ext cx="8458200" cy="4114800"/>
          </a:xfrm>
        </p:spPr>
        <p:txBody>
          <a:bodyPr/>
          <a:lstStyle/>
          <a:p>
            <a:r>
              <a:rPr lang="en-US" dirty="0" smtClean="0"/>
              <a:t>Question: “If people tend to become more alike in their beliefs, attitudes, and behaviors when they interact, why do not all such differences eventually disappear?”</a:t>
            </a:r>
          </a:p>
          <a:p>
            <a:pPr lvl="1"/>
            <a:r>
              <a:rPr lang="en-US" dirty="0" smtClean="0"/>
              <a:t>Question pursued by Robert Axelrod in the late 1990s</a:t>
            </a:r>
          </a:p>
          <a:p>
            <a:pPr lvl="1"/>
            <a:r>
              <a:rPr lang="en-US" dirty="0" smtClean="0"/>
              <a:t>Relevant considering:</a:t>
            </a:r>
          </a:p>
          <a:p>
            <a:pPr lvl="2"/>
            <a:r>
              <a:rPr lang="en-US" dirty="0" smtClean="0"/>
              <a:t>The dissolution off the USSR in 1991</a:t>
            </a:r>
          </a:p>
          <a:p>
            <a:pPr lvl="2"/>
            <a:r>
              <a:rPr lang="en-US" dirty="0" smtClean="0"/>
              <a:t>The breakup and civil wars of Yugoslavia in </a:t>
            </a:r>
            <a:r>
              <a:rPr lang="en-US" smtClean="0"/>
              <a:t>the mid-1990s</a:t>
            </a:r>
            <a:endParaRPr lang="en-US" dirty="0" smtClean="0"/>
          </a:p>
          <a:p>
            <a:pPr lvl="2"/>
            <a:r>
              <a:rPr lang="en-US" dirty="0" smtClean="0"/>
              <a:t>The formation of the European Union and the creation of the Euro in the latter part of the decade</a:t>
            </a:r>
          </a:p>
          <a:p>
            <a:pPr lvl="2"/>
            <a:endParaRPr lang="en-US" dirty="0" smtClean="0"/>
          </a:p>
          <a:p>
            <a:r>
              <a:rPr lang="en-US" dirty="0" smtClean="0"/>
              <a:t>How is culture disseminated?</a:t>
            </a:r>
          </a:p>
          <a:p>
            <a:endParaRPr lang="en-US" dirty="0"/>
          </a:p>
        </p:txBody>
      </p:sp>
    </p:spTree>
    <p:extLst>
      <p:ext uri="{BB962C8B-B14F-4D97-AF65-F5344CB8AC3E}">
        <p14:creationId xmlns:p14="http://schemas.microsoft.com/office/powerpoint/2010/main" val="1172525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9372600" cy="1143000"/>
          </a:xfrm>
        </p:spPr>
        <p:txBody>
          <a:bodyPr/>
          <a:lstStyle/>
          <a:p>
            <a:r>
              <a:rPr lang="en-US" dirty="0" smtClean="0"/>
              <a:t>Cultural Model</a:t>
            </a:r>
            <a:endParaRPr lang="en-US" dirty="0"/>
          </a:p>
        </p:txBody>
      </p:sp>
      <p:sp>
        <p:nvSpPr>
          <p:cNvPr id="3" name="Content Placeholder 2"/>
          <p:cNvSpPr>
            <a:spLocks noGrp="1"/>
          </p:cNvSpPr>
          <p:nvPr>
            <p:ph idx="1"/>
          </p:nvPr>
        </p:nvSpPr>
        <p:spPr>
          <a:xfrm>
            <a:off x="304800" y="1143000"/>
            <a:ext cx="9144000" cy="4114800"/>
          </a:xfrm>
        </p:spPr>
        <p:txBody>
          <a:bodyPr/>
          <a:lstStyle/>
          <a:p>
            <a:r>
              <a:rPr lang="en-US" dirty="0" smtClean="0"/>
              <a:t>“Culture” is something that people learn from one another</a:t>
            </a:r>
          </a:p>
          <a:p>
            <a:pPr marL="0" indent="0">
              <a:buNone/>
            </a:pPr>
            <a:endParaRPr lang="en-US" dirty="0" smtClean="0"/>
          </a:p>
          <a:p>
            <a:r>
              <a:rPr lang="en-US" dirty="0" smtClean="0"/>
              <a:t>Axelrod modeled it as a set of features and traits</a:t>
            </a:r>
          </a:p>
          <a:p>
            <a:pPr lvl="1"/>
            <a:r>
              <a:rPr lang="en-US" dirty="0" smtClean="0"/>
              <a:t>Features might represent language / dialect, religion, technologies, ideologies, norms</a:t>
            </a:r>
          </a:p>
          <a:p>
            <a:pPr lvl="1"/>
            <a:r>
              <a:rPr lang="en-US" dirty="0" smtClean="0"/>
              <a:t>Traits are different values of each feature, such as English / Chinese, Christianity / Islam, industrial / information, communist / democratic, familial / community, etc.</a:t>
            </a:r>
          </a:p>
          <a:p>
            <a:endParaRPr lang="en-US" dirty="0" smtClean="0"/>
          </a:p>
          <a:p>
            <a:r>
              <a:rPr lang="en-US" dirty="0" smtClean="0"/>
              <a:t>Therefore an entity’s culture could be described by a numeric representation.  For example, if the culture had five features, and each feature had 10 separate trait-values, an specific entity might look like this:</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1900122"/>
              </p:ext>
            </p:extLst>
          </p:nvPr>
        </p:nvGraphicFramePr>
        <p:xfrm>
          <a:off x="4191000" y="5638800"/>
          <a:ext cx="1523999" cy="1295400"/>
        </p:xfrm>
        <a:graphic>
          <a:graphicData uri="http://schemas.openxmlformats.org/drawingml/2006/table">
            <a:tbl>
              <a:tblPr/>
              <a:tblGrid>
                <a:gridCol w="297365"/>
                <a:gridCol w="334537"/>
                <a:gridCol w="264325"/>
                <a:gridCol w="313886"/>
                <a:gridCol w="313886"/>
              </a:tblGrid>
              <a:tr h="986406">
                <a:tc>
                  <a:txBody>
                    <a:bodyPr/>
                    <a:lstStyle/>
                    <a:p>
                      <a:pPr algn="ctr" fontAlgn="ctr"/>
                      <a:r>
                        <a:rPr lang="en-US" sz="1400" b="0" i="0" u="none" strike="noStrike" dirty="0">
                          <a:solidFill>
                            <a:srgbClr val="000000"/>
                          </a:solidFill>
                          <a:effectLst/>
                          <a:latin typeface="Calibri"/>
                        </a:rPr>
                        <a:t>Feature 1</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Feature 2</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Feature 3</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Feature 4</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Feature 5</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r>
              <a:tr h="308994">
                <a:tc>
                  <a:txBody>
                    <a:bodyPr/>
                    <a:lstStyle/>
                    <a:p>
                      <a:pPr algn="ctr" fontAlgn="b"/>
                      <a:r>
                        <a:rPr lang="en-US" sz="1400" b="0" i="0" u="none" strike="noStrike">
                          <a:solidFill>
                            <a:srgbClr val="000000"/>
                          </a:solidFill>
                          <a:effectLst/>
                          <a:latin typeface="Calibri"/>
                        </a:rPr>
                        <a:t>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0</a:t>
                      </a:r>
                    </a:p>
                  </a:txBody>
                  <a:tcPr marL="9525" marR="9525" marT="9525" marB="0" anchor="b">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93839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9372600" cy="1143000"/>
          </a:xfrm>
        </p:spPr>
        <p:txBody>
          <a:bodyPr/>
          <a:lstStyle/>
          <a:p>
            <a:r>
              <a:rPr lang="en-US" dirty="0" smtClean="0"/>
              <a:t>Model of Dissemination</a:t>
            </a:r>
            <a:endParaRPr lang="en-US" dirty="0"/>
          </a:p>
        </p:txBody>
      </p:sp>
      <p:sp>
        <p:nvSpPr>
          <p:cNvPr id="3" name="Content Placeholder 2"/>
          <p:cNvSpPr>
            <a:spLocks noGrp="1"/>
          </p:cNvSpPr>
          <p:nvPr>
            <p:ph idx="1"/>
          </p:nvPr>
        </p:nvSpPr>
        <p:spPr>
          <a:xfrm>
            <a:off x="457200" y="1600200"/>
            <a:ext cx="8763000" cy="4114800"/>
          </a:xfrm>
        </p:spPr>
        <p:txBody>
          <a:bodyPr/>
          <a:lstStyle/>
          <a:p>
            <a:r>
              <a:rPr lang="en-US" dirty="0" smtClean="0"/>
              <a:t>Axelrod then created a landscape of 10 X 10 fixed “villages,” each with its own culture of five features and 10 traits / feature</a:t>
            </a:r>
          </a:p>
          <a:p>
            <a:endParaRPr lang="en-US" dirty="0"/>
          </a:p>
          <a:p>
            <a:r>
              <a:rPr lang="en-US" dirty="0" smtClean="0"/>
              <a:t>Culture was disseminated between the villages according to the following algorithm:</a:t>
            </a:r>
          </a:p>
          <a:p>
            <a:pPr lvl="1"/>
            <a:r>
              <a:rPr lang="en-US" dirty="0" smtClean="0"/>
              <a:t>Every cycle, one village was chosen at random to be active</a:t>
            </a:r>
          </a:p>
          <a:p>
            <a:pPr lvl="1"/>
            <a:r>
              <a:rPr lang="en-US" dirty="0" smtClean="0"/>
              <a:t>One of its immediate neighbors was selected</a:t>
            </a:r>
          </a:p>
          <a:p>
            <a:pPr lvl="1"/>
            <a:r>
              <a:rPr lang="en-US" dirty="0" smtClean="0"/>
              <a:t>With a probability equal to their cultural similarity, the two villages “interacted”</a:t>
            </a:r>
          </a:p>
          <a:p>
            <a:pPr lvl="2"/>
            <a:r>
              <a:rPr lang="en-US" dirty="0" smtClean="0"/>
              <a:t>For example, if the villages shared traits for two out of the five features, their probability of an interaction was 40%</a:t>
            </a:r>
          </a:p>
          <a:p>
            <a:pPr lvl="1"/>
            <a:r>
              <a:rPr lang="en-US" dirty="0" smtClean="0"/>
              <a:t>If the active village and its neighbor interacted, a differing feature between the two was made equal to the neighbor’s trait</a:t>
            </a:r>
          </a:p>
          <a:p>
            <a:pPr lvl="1"/>
            <a:endParaRPr lang="en-US" dirty="0" smtClean="0"/>
          </a:p>
          <a:p>
            <a:endParaRPr lang="en-US" dirty="0" smtClean="0"/>
          </a:p>
          <a:p>
            <a:pPr marL="0" indent="0">
              <a:buNone/>
            </a:pPr>
            <a:endParaRPr lang="en-US" dirty="0"/>
          </a:p>
          <a:p>
            <a:endParaRPr lang="en-US" dirty="0"/>
          </a:p>
        </p:txBody>
      </p:sp>
    </p:spTree>
    <p:extLst>
      <p:ext uri="{BB962C8B-B14F-4D97-AF65-F5344CB8AC3E}">
        <p14:creationId xmlns:p14="http://schemas.microsoft.com/office/powerpoint/2010/main" val="118739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Model of Dissemination</a:t>
            </a:r>
            <a:endParaRPr lang="en-US" dirty="0"/>
          </a:p>
        </p:txBody>
      </p:sp>
      <p:sp>
        <p:nvSpPr>
          <p:cNvPr id="3" name="Content Placeholder 2"/>
          <p:cNvSpPr>
            <a:spLocks noGrp="1"/>
          </p:cNvSpPr>
          <p:nvPr>
            <p:ph idx="1"/>
          </p:nvPr>
        </p:nvSpPr>
        <p:spPr>
          <a:xfrm>
            <a:off x="304800" y="1219200"/>
            <a:ext cx="9220200" cy="4114800"/>
          </a:xfrm>
        </p:spPr>
        <p:txBody>
          <a:bodyPr/>
          <a:lstStyle/>
          <a:p>
            <a:r>
              <a:rPr lang="en-US" sz="2000" dirty="0" smtClean="0"/>
              <a:t>For example, here is the starting landscape of villages in Axelrod’s simulation:</a:t>
            </a:r>
          </a:p>
          <a:p>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If the </a:t>
            </a:r>
            <a:r>
              <a:rPr lang="en-US" sz="2000" dirty="0" smtClean="0">
                <a:solidFill>
                  <a:srgbClr val="00B050"/>
                </a:solidFill>
              </a:rPr>
              <a:t>highlighted cell </a:t>
            </a:r>
            <a:r>
              <a:rPr lang="en-US" sz="2000" dirty="0" smtClean="0"/>
              <a:t>becomes active, and if its southern neighbor is selected, there is a 40% chance they could interact since they share traits for two features  </a:t>
            </a:r>
          </a:p>
          <a:p>
            <a:endParaRPr lang="en-US" sz="2000" dirty="0" smtClean="0"/>
          </a:p>
          <a:p>
            <a:r>
              <a:rPr lang="en-US" sz="2000" dirty="0" smtClean="0"/>
              <a:t>If they do interact, a differing feature would be taken from the southern neighbor – e.g. the “8” in 82230 might be changed to a “6” for 62330</a:t>
            </a:r>
          </a:p>
          <a:p>
            <a:pPr lvl="1"/>
            <a:r>
              <a:rPr lang="en-US" sz="1400" dirty="0" smtClean="0"/>
              <a:t>Thus the villages would have an even higher probability of interacting in the future</a:t>
            </a:r>
          </a:p>
          <a:p>
            <a:endParaRPr lang="en-US" dirty="0" smtClean="0"/>
          </a:p>
          <a:p>
            <a:pPr lvl="1"/>
            <a:endParaRPr lang="en-US" dirty="0" smtClean="0"/>
          </a:p>
          <a:p>
            <a:endParaRPr lang="en-US" dirty="0" smtClean="0"/>
          </a:p>
          <a:p>
            <a:pPr marL="0" indent="0">
              <a:buNone/>
            </a:pP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85630978"/>
              </p:ext>
            </p:extLst>
          </p:nvPr>
        </p:nvGraphicFramePr>
        <p:xfrm>
          <a:off x="1676400" y="2114550"/>
          <a:ext cx="6096000" cy="20002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200025">
                <a:tc>
                  <a:txBody>
                    <a:bodyPr/>
                    <a:lstStyle/>
                    <a:p>
                      <a:pPr algn="ctr" fontAlgn="b"/>
                      <a:r>
                        <a:rPr lang="en-US" sz="1100" b="0" i="0" u="none" strike="noStrike" dirty="0">
                          <a:solidFill>
                            <a:srgbClr val="000000"/>
                          </a:solidFill>
                          <a:effectLst/>
                          <a:latin typeface="Calibri"/>
                        </a:rPr>
                        <a:t>74741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87254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Calibri"/>
                        </a:rPr>
                        <a:t>82330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17993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22978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82762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87476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26757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99313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32009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01948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09234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67730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89130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85403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69411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81677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06789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24442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49447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46012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42628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86636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27405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39747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97450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71833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07192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87426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22781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85541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51585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84468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18122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60094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71819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51912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32095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11318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09581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89800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72031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19856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08071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97744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42533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33723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24659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03847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56352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34490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48416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55455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88600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78295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69896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96775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86714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02932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46238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38032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34235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45602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39891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84866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38456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78008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27136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50153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88136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21593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77404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17043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81454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29464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74576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41924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43987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35682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19232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80173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22884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58260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53436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13623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05729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43378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57816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55285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66329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30462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36729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13341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43986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45578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64585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47330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7313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219200"/>
            <a:ext cx="8991600" cy="4114800"/>
          </a:xfrm>
        </p:spPr>
        <p:txBody>
          <a:bodyPr/>
          <a:lstStyle/>
          <a:p>
            <a:r>
              <a:rPr lang="en-US" sz="2000" dirty="0" smtClean="0"/>
              <a:t>Axelrod ran the simulation for more than 80,000 events, and saw this pattern of cultural regions develop through 20,000 events.  The A is the highlighted cell from the previous slide.  The boundaries represent the similarity of the cells:  </a:t>
            </a:r>
          </a:p>
          <a:p>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381" y="2438400"/>
            <a:ext cx="74771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6096000"/>
            <a:ext cx="86487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541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219200"/>
            <a:ext cx="8991600" cy="4114800"/>
          </a:xfrm>
        </p:spPr>
        <p:txBody>
          <a:bodyPr/>
          <a:lstStyle/>
          <a:p>
            <a:r>
              <a:rPr lang="en-US" sz="2000" dirty="0" smtClean="0"/>
              <a:t>Here is the continuing developmental pattern of cultural regions through 80,000 events.  By the end of 81,000 events, there were only three regions, all of which were stable (i.e. completely unchanging)</a:t>
            </a:r>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438400"/>
            <a:ext cx="8648700"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6096000"/>
            <a:ext cx="86487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26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Agenda</a:t>
            </a:r>
            <a:endParaRPr lang="en-US" dirty="0"/>
          </a:p>
        </p:txBody>
      </p:sp>
      <p:sp>
        <p:nvSpPr>
          <p:cNvPr id="3" name="Content Placeholder 2"/>
          <p:cNvSpPr>
            <a:spLocks noGrp="1"/>
          </p:cNvSpPr>
          <p:nvPr>
            <p:ph idx="1"/>
          </p:nvPr>
        </p:nvSpPr>
        <p:spPr>
          <a:xfrm>
            <a:off x="685800" y="838200"/>
            <a:ext cx="8610600" cy="4114800"/>
          </a:xfrm>
        </p:spPr>
        <p:txBody>
          <a:bodyPr/>
          <a:lstStyle/>
          <a:p>
            <a:pPr marL="0" indent="0">
              <a:buNone/>
            </a:pPr>
            <a:endParaRPr lang="en-US" dirty="0" smtClean="0"/>
          </a:p>
          <a:p>
            <a:r>
              <a:rPr lang="en-US" sz="2000" dirty="0" smtClean="0"/>
              <a:t>Conventional Practices in Financial Risk Management</a:t>
            </a:r>
          </a:p>
          <a:p>
            <a:pPr lvl="1"/>
            <a:r>
              <a:rPr lang="en-US" sz="1400" dirty="0" err="1" smtClean="0"/>
              <a:t>VaR</a:t>
            </a:r>
            <a:endParaRPr lang="en-US" sz="1400" dirty="0" smtClean="0"/>
          </a:p>
          <a:p>
            <a:pPr lvl="1"/>
            <a:r>
              <a:rPr lang="en-US" sz="1400" dirty="0" smtClean="0"/>
              <a:t>Stress-Testing</a:t>
            </a:r>
          </a:p>
          <a:p>
            <a:pPr lvl="1"/>
            <a:endParaRPr lang="en-US" dirty="0" smtClean="0"/>
          </a:p>
          <a:p>
            <a:r>
              <a:rPr lang="en-US" sz="2000" dirty="0" smtClean="0"/>
              <a:t>Agent-Based Models (ABM)</a:t>
            </a:r>
          </a:p>
          <a:p>
            <a:pPr lvl="1"/>
            <a:r>
              <a:rPr lang="en-US" sz="1400" dirty="0" smtClean="0"/>
              <a:t>Strengths</a:t>
            </a:r>
          </a:p>
          <a:p>
            <a:pPr lvl="1"/>
            <a:r>
              <a:rPr lang="en-US" sz="1400" dirty="0" smtClean="0"/>
              <a:t>Uses in Finance and Economics</a:t>
            </a:r>
          </a:p>
          <a:p>
            <a:pPr lvl="1"/>
            <a:r>
              <a:rPr lang="en-US" sz="1400" dirty="0" smtClean="0"/>
              <a:t>Concrete examples of ABM</a:t>
            </a:r>
          </a:p>
          <a:p>
            <a:pPr lvl="2"/>
            <a:r>
              <a:rPr lang="en-US" sz="1400" dirty="0" smtClean="0"/>
              <a:t>Genetic Algorithm </a:t>
            </a:r>
          </a:p>
          <a:p>
            <a:pPr lvl="3"/>
            <a:r>
              <a:rPr lang="en-US" sz="1200" dirty="0" smtClean="0"/>
              <a:t>Prisoner’s Dilemma</a:t>
            </a:r>
          </a:p>
          <a:p>
            <a:pPr lvl="2"/>
            <a:r>
              <a:rPr lang="en-US" sz="1400" dirty="0" smtClean="0"/>
              <a:t>Dissemination of Culture</a:t>
            </a:r>
          </a:p>
          <a:p>
            <a:pPr lvl="3"/>
            <a:r>
              <a:rPr lang="en-US" sz="1200" dirty="0" smtClean="0"/>
              <a:t>Alignment of Models</a:t>
            </a:r>
          </a:p>
          <a:p>
            <a:pPr lvl="2"/>
            <a:r>
              <a:rPr lang="en-US" sz="1400" dirty="0" smtClean="0"/>
              <a:t>Impact of Financial Leverage</a:t>
            </a:r>
          </a:p>
          <a:p>
            <a:pPr lvl="3"/>
            <a:r>
              <a:rPr lang="en-US" sz="1200" dirty="0" err="1" smtClean="0"/>
              <a:t>Minsky</a:t>
            </a:r>
            <a:r>
              <a:rPr lang="en-US" sz="1200" dirty="0" smtClean="0"/>
              <a:t> Moment Realized</a:t>
            </a:r>
          </a:p>
          <a:p>
            <a:pPr lvl="1"/>
            <a:r>
              <a:rPr lang="en-US" sz="1400" dirty="0" smtClean="0"/>
              <a:t>Weaknesses</a:t>
            </a:r>
          </a:p>
          <a:p>
            <a:endParaRPr lang="en-US" sz="2000" dirty="0" smtClean="0"/>
          </a:p>
          <a:p>
            <a:r>
              <a:rPr lang="en-US" sz="2000" dirty="0" smtClean="0"/>
              <a:t>What Can We Learn From This?</a:t>
            </a:r>
            <a:endParaRPr lang="en-US" sz="2000" dirty="0"/>
          </a:p>
        </p:txBody>
      </p:sp>
    </p:spTree>
    <p:extLst>
      <p:ext uri="{BB962C8B-B14F-4D97-AF65-F5344CB8AC3E}">
        <p14:creationId xmlns:p14="http://schemas.microsoft.com/office/powerpoint/2010/main" val="3712774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991600" cy="4114800"/>
          </a:xfrm>
        </p:spPr>
        <p:txBody>
          <a:bodyPr/>
          <a:lstStyle/>
          <a:p>
            <a:r>
              <a:rPr lang="en-US" sz="2000" dirty="0" smtClean="0"/>
              <a:t>Thus, despite interactions that touched all cells, polarization into “incompatible” regions could still develop</a:t>
            </a:r>
          </a:p>
          <a:p>
            <a:endParaRPr lang="en-US" sz="2000" dirty="0"/>
          </a:p>
          <a:p>
            <a:endParaRPr lang="en-US" sz="2000" dirty="0" smtClean="0"/>
          </a:p>
          <a:p>
            <a:endParaRPr lang="en-US" sz="2000" dirty="0"/>
          </a:p>
          <a:p>
            <a:r>
              <a:rPr lang="en-US" sz="2000" dirty="0" smtClean="0"/>
              <a:t>Further runs highlighted other features of the model:</a:t>
            </a:r>
          </a:p>
          <a:p>
            <a:pPr lvl="1"/>
            <a:r>
              <a:rPr lang="en-US" sz="1400" dirty="0" smtClean="0"/>
              <a:t>The more </a:t>
            </a:r>
            <a:r>
              <a:rPr lang="en-US" sz="1400" i="1" dirty="0" smtClean="0"/>
              <a:t>features</a:t>
            </a:r>
            <a:r>
              <a:rPr lang="en-US" sz="1400" dirty="0" smtClean="0"/>
              <a:t> that were used to describe a culture, the more likely two cells would have “something in common,” and thus could interact further</a:t>
            </a:r>
          </a:p>
          <a:p>
            <a:pPr lvl="1"/>
            <a:r>
              <a:rPr lang="en-US" sz="1400" dirty="0" smtClean="0"/>
              <a:t>The more </a:t>
            </a:r>
            <a:r>
              <a:rPr lang="en-US" sz="1400" i="1" dirty="0" smtClean="0"/>
              <a:t>traits</a:t>
            </a:r>
            <a:r>
              <a:rPr lang="en-US" sz="1400" dirty="0" smtClean="0"/>
              <a:t> that were available for each feature, the less likely two cells would have the same trait for a given feature, thus making interactions less likely</a:t>
            </a:r>
          </a:p>
          <a:p>
            <a:pPr lvl="1"/>
            <a:r>
              <a:rPr lang="en-US" sz="1400" dirty="0" smtClean="0"/>
              <a:t>As a result, the number of final regions was dependent on features and traits, per this table:</a:t>
            </a:r>
          </a:p>
          <a:p>
            <a:pPr lvl="1"/>
            <a:endParaRPr lang="en-US" sz="14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914900"/>
            <a:ext cx="79152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2" descr="data:image/jpeg;base64,/9j/4AAQSkZJRgABAQAAAQABAAD/2wCEAAkGBhQSERUUExQWFRUWGR0aGBgYGBsfHhscHRsdHBwiHRsfHCYeHB0jHyAaIC8gJCcpLCwsGh8xNTAqNSYrLCkBCQoKDgwOGg8PGiwlHyQvKikqLCwsLCkpLCwsLCwpLCwsLCwsKSwpLCkpLCwsLCwpKSwsLCkpLCwsLCwsLCwsLP/AABEIAOUA3AMBIgACEQEDEQH/xAAcAAACAgMBAQAAAAAAAAAAAAAGBwQFAAMIAgH/xABFEAACAQEGAwYEAgcGBQQDAAABAhEDAAQFEiExBkFRBxMiYXGBMpGhsRRCI1JygsHR8GJzkrLh8QgVJDM0F0Njohazwv/EABoBAAIDAQEAAAAAAAAAAAAAAAQFAAIDAQb/xAAsEQACAgICAQMEAQMFAAAAAAABAgARAyEEEjETIkEFMlFhIxRxkSQzQlKB/9oADAMBAAIRAxEAPwAW77wb8v4dbUS8bVqBZbuwE7tAM+gOnvb5jF8y0Qo3aB/O3vDOAa1QrMKDGsjTSzPn8wY6W6i76bwDktiL3IlXi2/TmavV15zp7crfX40vTACpVZ1H5Wj7xNmXc+yod0ENTOu+qx8jyFtN97GKRBK1WUxtAIn7xZGnOIa9x+3AQr1oSmwHGBXUkHUbg6kWP+AqmtTbluB/Kyp/5DVw680+9jJUJSQZnofKDFmjwMxHe9behx8gcjBc8y/EPF5QA+dyXxrxqLkFRVRqtT4QQuVQCBLc+eh20NkzivaNfKzsXrumugpEIoGxEKNeWpNpPabihvOIugA8EU1jy9fMm3vB+zzvgoNTK/5oAIjoPOyzPlTGdx5gwu49sraHG14Qt3dVqYY5jA1LkAEkmSY1MWJ+Hu1upT0vJFVSRBFNAyCTJmPFpB9za3o8D0qNPKqBgfi7wAlvUjbyiwPxFw/TSTSXKQdpJB15TrNhMfMVn6iFPxHC2Y76GJrUTMuRgwkEKvMb7f7WPVqKEDGAIkkxoIn5W507ML66GpQLKyDxLBmOR9Ad9ehszO2HFzSwxUUkNXZaZj9TKWce4Ee9jspBUERctgkGQeNe2ZLvUehdaYqVFOU1H/7YMawAZaNNdt7LSt2i4gXzm91Z3gQq/wCECI+dovD+BfiKyo0gQWOkRyj33sVYf2ZxUmoSVGyrufWdLLnzqvkzVcbvsTMH7bL4jTWSnWTTTKFMdQw0k+fPpZycO8SUL7QWtRIKnQgxKtzUjkRZK8UcB5VBoqQdsugkbzJ521dnGKVLlf0p1AVS8nu2B/WmEbTnOnobXxZVedZGQ7jzxSM68tDy9LRhXVQWYqANSWgADzJt7xFzmX9k/wALJ3tZ4lZn/CofAhBYCfFUjY9QAdutjAABBWW2hRjnbHdKLlKVN7ww3ZcqpPkxGo9BYXqduVYv4LvRVf1WJJP72n2svThN5YgCm0kaedpj8C3v9RYI3zDT62zObGvzNRgP4jt4N4/o4gGAUUqyiTTJBkcyh5j62JKjiDHTytzMt0vVzqLUgju2BBU6A6dOu1ugMBx0XqgKo0zA5x+qw0ZR6Hna6srCxMcmIrDCreadKj3lQqqKsszQAAOpsreJe21AXS6UlMbVXAg+YTmPW2rt04manToXRZC1AarnkwU5VX0nxH92ySqXiY10tSb3Du99rN+bXv41/KiCP/radg3bXe6Tg1jTr0ydVKqGj+yyjf1BsuKV2epoFbQEqAOQ3J9LajRZCQwiDsbQVL0anWvCPFl3xCj3tDkYdGADI28EfYjQ2t60A7D5C3NnYnj70cUp0xql4BpsPQFlPqCI9CbdIXltR6W5W5Wci4tJFOORix9hOOJRyrUznKBmKrMaWHMPwpK1OpmOtMBh99uk6e9joYHUdAaLlAZJZYmdIJn4hyj+Vh/qbK2WjD/pSMmK/wAw0wDGaFenNKpMbgzI9jbRjfEd3onI9Qlz+VVJP00tUYNR7u8gD9UBtBrAEnTTeT72mYhw414qKyO1OGBbKYkayJ89NeUWVBgfbGLJ12YB9oFT8R+HZJH6WMpEESAf4GxlwIJNW26/8Pp+jFXxFCzFvRWiTzgEiedtXBMTWj26RBt6D6a38DL+J536mv8AqEb9GLPifAKoxQsabBXbMCYGYAaka7WLbhiZu7BO4FWBmlKqkhRoTB2AOm9rHEVWqKFcqC0tTepIOpiRHIyvr7G0u94YlOkXVVXTcAZiZ2nzJJ6WWcrKGf3COeNiKp7TPWI4pSFIMadRmYSqjLJj1MWBOIrwrUXNNSuhU+JSZjUZlJH+1ic3dl/DAFQSGGhnQ8jrpOutoHEGDU0pxBAZQuURtrETsRJ1OpsPjKg+7zCnBIIg12UXMmpVeNAuWZjz97Mntopk3O6t+rXX60yBaDw7c6VBO6pAMKYA7zLlzEknxDqJi1t2k0O8RQS0U0p1FUGASG36TEjrZy7j0gZ5/oe5X8QYu/ElC7PlqNqBrAn6ixngnG93vCnLUkqIywQfL2sB3zhMuzOnhLEk9SeXsOnO1jgWGijUaAQTSg6ySQNW/jHKdLKD6fm9wxe50RPWO9oF3ZmVBUcqYJCmBy0NhtL2la+XCohMfiUUzpBDqdfa1qvCwddDHiJYgnxSNOcQPS25MDWm9BDDDvM2m+lNxO240Pta6NjQ2sjLkYUfEaWLVoZPMH7iyVvd0C4i+cywao5nYCdz/XKzZFTNQoRtkI9lOX+FgviHBV/Gd6QCtSmUYHqCvzkCzHI38fYwNF/koyHhmKUy0CpSBGnjbLJHSd/UWtb9esqBnNKmnVnGvpanr4KCGZwrDKYBA8J3BHSBpHO2mrLdytQBlIJAjoI+dkjdb1GyEgStv+J0nDKpLFgcpynKSNQZI1sWdkrTcWkzFR4+k2pauHdyupDLHnuBqddjYt4Ew8UrkqxlOrETOrgNvZjxHX7RF3MU1Zgl/wAQN3PeXSp/8bKf8RIsF8JcGvXdS8BCJnQkz0H8bOTthwA17grqJZI099P5e9llce8ZEZXqIpXwqjBNQsmXIInSAOpi2+VjVCcwqLsxo4HwXRpDwUxMQSdT5yenlYU424OuslWdKbnYSAfl52sOGat57s02ruxeizrmaWVtIUtA1O8crVV04PqaFFWpnEuXpzLZtixYmMs7AaxpYEWG2dxgxsaGoKcE4YbtjVzWZmqsHqCCLdL3w6j0/nZM3fhkpidA0zDUkZlMSFIOUE+S5p84FnHWPwzqYEmx2N+wuA5MXUzly4XzuqoY/CRlcDmp3+Wh9rMzhfFQ1IANK8j5AxZWVl2/rlYm4Yp5qDIWKhswBG8eVt/quBSvqfMz+kZ2v0/jZh1dr7SS9jM3xAhSCDsNTYnwi/0mUlWB8Ry6gzHobLfDOF6WbxCY+FmZzvodiCLX1LhekHV0Jp5GDA05AJ5iCSIO1kKBRsT0ORSRufOOceCkUgPE6mTOyzB9Z2t74BMmp6CwVxJfjUv1WfynKPQf7k+9jDs6ljUABJ02t67jYRi4w/ezPD8rO2XmfoWBKriTg1KFdbylRgGfxoRpLaTIPpytPrX9gi5j4ZgnKTA81Ak2KuI8GapTKVBo4I85OxHoY97Bl3v4pHLUypm2LHRuuh58iJ0Nk3PUFgVnpOAzBaae73UpU2QoabudgqVA3qQ6gQOes2qcevVas1OnSZUqFgQxmFjWdjpMC1rid7oIIptTY6AZTrmY6CJMayJ2tE4ewqp+KapPgRIbTeWkKDO+k2EwIvqAsIVmc+mep3LHh/DHu9Iio4dzJZtdSeetintAYJdqdV1LIoyvlAJCusAwSNA0ekzb1VwGlEhnOm0j+Vri/wCLUqFMNWqJTWB8bAToNIO/ys5ydci9fiIUDoxYxc4NjEqJ1AEj+uttwvtQ1C6siZgQQ+UkyI66WEqmOUxeK7UjmpCq4RuRU6yecGSB6CxPd6Cuc9NqQU6wyZvroLJHQI0ZJlLLU8XPEe6kFleeax6Dwj7210b7WqVwLvSFWpDaEwFUwCx1GgkfO0XGb6tBCS4ZyQIAA+QBtZdlZDXquX/7i0UhZ2VmYtPn4U+drYcQd5XJlKiod36gKaUaYiETLPWIE++/vYS4jDZgfEAGkEA5dRBBPIzYwxxZZI00P8LDWP4j3d2cMJzRAHXNv6CzPIgKVAUYh5QX/GITIFHiGrEgAWgVrwx7o97SYU9YBAMx9elseopYq4Gh1BFvV4wulpMNzECI+VkTLRjcNqbMQv3fJCgliICiNSYET59fOxjgV2alSKuuQk6JIOUAQASCRPMxpYAul9Vai1GUtTDrMb7gA+ajc2ZapodetmXDxCrPmL+VkPapc8RIXuNRVUOxTwqeZBnodo2sueEQmZkKjIfEoP5J1IM9Gze0WZtOt4R/XM2V3E1Frlfe9Ufoqh9gTv8AztryMZK6mmFwrQkvFQ0ayFafeAqRoQI9J09j1Np+A1TkOZQhJJCzMDc2FRjbsyujaHcZQSfQnw/S0+leagYuxqCRoGCj12Asr6xpYYTTiNHvL4tNfiq/o5HJSwZvoosya+kDoIsBcFKte9PVJP6IQvmWmT57WN7ydR6WacdKSL81s8564e4LvN9IFKmQka1HBCD3jxegsUXDARTapSUR3dRlE7nKYzHzbf3scYZjFXulGYiEBEQN105RarvWKUkD17w2Xlm1EnkAF+IxptbvMytyBQmHCxrxiSdyLhCOGgLJ6Ra6ai5HiAHlZeP2j5axZKRZJ0zOVPtE/W17gXaDSr1GWrmokiEBaQT+1pB8iLADjOBGP9WhMqeKeHhBvVDOwDlLwInI8BlbrlZSPQ2J+yJSe+IMHw8vW2y54lUpVHSmYV2JYdTAGsz0ixPwndVFSsVUJmyk5QADoRsBFnGPlE4PSbzEmXiAcj1l8b1J1+uYdSDIaZB6Hl7WGsd4fWrTZmUKw1KkA5oGpA9bHZu/m3z/ANLaGwxDMltf7X26G2DL2ELTL1MUVDhXO3gRRGrZaYHzganysaYDw/lSO7ygNtOrE6EnzA0gaWIbvgtJD4WfzGbeOun0tOF2EaM2nnbHFi6bPmaZeR30JXLhmVWJ5KYj0NuW74xY5mcux5kk/U26xq0JVvE2oOk+VlenZfh5UE031E/96pvH7Vilxs3iA5cleYm7rfe7aTquzDysRXW6qy5qNVwh3UNz6eRsT8RcO4RdSQ9OrUrb90tapmA6sSYUethDD8culGrIuhInXLeKsx7kg2zfjsdgyJlAHiba9KndlNR5qOdEDH7DoOtqO63+otbvhUZHknMhII00iD6WObvXwS8MDUW8U3POpUqEf4gxAFiOh2d4a4lEZlP5lruQdOoa3cfGYC7nGzA6Eq+FeP6zUWN6Zq7BsqEBQYyycxjXlrvbMU4gN4BkIg2UAkxruZGptVceYVSw80VuwZVqB2YM5aSMoHxHTQmwiuN1gN/LYTvtaOGHtmmMqfdDuiq1kkmXWQxGh30/hbVVwMZT43M9W2nfawzTq35SagRgxEHQazMeU6Dz1ttbGL4nxcxtl2stfjZL9phgzLUusQCqopqI01AMaT9jayw3jqrT/R1KQqLooZWhomNQdDAj5WAL3jVVjLEn22/2ttud9Y1EGYxmUT6keXnYzAjYxMMrK86KeuFp5iQABqSYA35my94u4goXmKVFu8ZDnLD4VC76/mJ0GnWxFiXCtCspau9dgNTNZgo5zl+ER6WA79WuFB2N2pVKhgqWaq+Ug7wNz9LF5B7deYNj5Kk0AZpQ1KBHdsArcm+Ec9CNRac14vNfwO4C8wnMdJNqpuICfyLHSW5e82n4ZxTSQnvKJjlkcgz+9Iiy84XJ+Iw/qQo+Ze4Fib3SoRSQOCAChMTlM+FtgdTvpYmpceXVx4qy0mGjU6vhdSORG3uNDaDglO53lQ9Mvm5qahzAjqLfMb4Xu1SoGemGOUCW1Ok84sVhTIgo1UEfnYSa3c23Ce688ij6Cyk4nxJq14cSSqEqo5aaEx1JnWzlulP9D7J9F0slLzTFO91FbZajCY5ZiftbMaE2IsgGakwioY8O/wBLaK93KGGFmNhd7urqT3qjKPFKkQPQjUelhLii+Unb9Ecw65SoPpItmmVy1ETZ8WNVJBl5wTiLVdHMshAk8xGnqRG9mrwo/wCkq67R9jZT9n128LN+s8ewA/nZl4ZehRW81eSIW15wpItso90Hv27nnj3tIp3EGmnjrkSF5LPNvPotk1iHG16qMWe81Dm3hio+Q0FqbFcSNWq1RzLuxZj5kz9Nva1dUBY/rT5WuW/EwMvLtxRUpPKVaitM5gxsz+Be1Vqjihe3+LRKpjU7AP69bJMYe5MhTNpCsVAzDXlaBpwXOskfwnXkftZfcUcQG63J6qGHCgIejtAUx5an2Frbs+xw3nD6dR/jysjeZWRPuIsuO1Zj3N2H5Z185QafQ2KT5qZZBZEArziRDI7guWWSTqXzFpk2romWUQOYJ5dfO1rdcGqXjKEAhVgs082J08wLFFHs4qr4/wAQH8BWAgGm0GeX3sO2ZV8mGrhJHiBN2rkMI56fOxbwRj/cXinLlVclGXLowLRoZ3UwdRaBjHBdVRKiYgZV1J6ksYA15Wq1pOBldWkaSVncgr4httztdMwbwZm+EgeIedqbgvdwR+V/ulhDhm4Z7yCdkIb3/L6Rv7WJ+0RswupGpKN1JJJTy62q+Frm9KpWDIwcBTBBkzO3I7aG3Mn3TLH9sbeBYcMuot7vOGITmKKSNpXawXS42vdNsipdlAGi1K/j9wswbFlfHXW5rV7tRXOgTN4S37UbWzmkHeJ8NTUqoE76Cy4p0gKwTkKg+WYRYyxLHr06nPTouI17qqMy/unewgzTeZAYgOmaAYBJET0NpIYw+0TG2JF2VoGUF/U6qD5RBsCPa44teb5W0jxR15CLR8OwOpVYZVnrNo7gbMzw49ACVyxvb1As0Lvw/TjWgh0A1WZ/1sLY9wa6MWRQik6A8p9rDryFY1DHwMBY3KDDr69GqtRCZXpzHT3s2hW75UqLs6gj+psoHpNTMERY+4PvJN1UEbMwHpM/xsYjxbnxg0fmF9zUCjy1+0TZacRYAKl7GXw95KsYgSNZB2Mg6+lmVRH/AE4Pl/AWEeLoSktWBmSokHyIYGwTXWo2SvmDdfA8jNTWT+iJJH3PytEv2AfoBWBEsFGUDfYff623XStVZSxKMG0ljrJGwA2tpuVVmrU7s+oasgKzoBmEifS2Ch78wtynWE/Cl2yMyAEBWVYIE5si5ttOlja4XUVFvFMj40y6+akWraF3C1AFAUEnYDcmT9bXWEf92pp/UGxuLbVAMv2znm7YO1S9G7toVJU6bZTrPSzCwXgNBGZ1k6hZUbe82l8SYCaeKtUTQV6cnTUPHyMwTaJ/+L5nZ3TNudRLMfynPm57/DpFh87U3UGTDj1dXN2M8KXSic9euEJ+Gmp1bXkACTrYXxvh+hVplqEq6iQCGWRvzsZ/8oUmgYDEKFg6SJ2ne26jw93QYmYgCGJPvJ1JPOwQzAbsws4r1U29jIIw4/3lX5afxsN9ouHGrQpqIGXISeeuh9BFi7s+o93RKKTl7vNAOgMsD6EkSbDvEN9CK6F1UtTUgNEtEEhZ/rWzlchOLssX+mBlAaUFzuQp5ZeqpAlVXKECiNwRDEyDvyNr644rWpnLVbOMudcyLmAGusaRrbZhZDKu2w3Fta0watXNUUEiNeg6Cyl8liNVQCU9+rVHYNVrVSKmYhaS06YAEk+JpiNgNyetqu+4WSyQzsGPhzgSV+KDEEHTfzsW4ZQPdQzBlBgAxG+kdRt6WhXh5r0iNMufPJ0jKdfbT3tpizGxUplxjruQ+0MZPwpUaqpMctClrS510qVqTLoHoqR6BiPobU/HtSVupnUo33W1LwziTi8ICxKQQoOyyQ2nqRZo5JMULVajMfgekCKqnLAYbLs2rDUc/wCNtWOlTdVAJhWif60tl84wp0kVHzFnBAC+W5J2AHU2pcT4kqG65QaZXN8OZC5WfWC3laktMvHB6ZjXzKCWzkKuUzEcjoPIdbD1WqFRgNS95A8hGSfoLW7cQrUok0yxiQQwgiBrIsIXe81GamrNoKuYDkCzAn3NpOHxC7jS6Ml8aBo0EHkbfaN1KjeoW01Vyu87ZVMgQJnqLFPFVVCLwjLLU8joZAgaSf8AN87bMNdWojaYFhc+Sj4m/GS1E8YVjtaitSmrd4EEhs867aEi1JeaD1IYhqucEmXq+HfSJ0mB5eLytaXS90Eat3hJJU6AgZSDoPlrNpOA1qRpt3b5gCfWPSw19PdUJ6A6gLieGlXVVB8UZVJkgnlNjDh/DDSoBXgNJOjdTpbRilZfxdAwCRJIiREHoLW91vffAuIyliFjoDH3mx2F2aAckKsu6CE3ZfT57fW1HxjhR/CqsEipVAOmyhWInpNjK43XLTRTBIA5c4ttvV2WohRtQf6H1t0po1NhkAMQ9TAq1JmUE5eR9vTe1rwHw+/4ui5XOAxLT+VQpE6+ZFj6+YPlJ8JPL1tZ8PYP3KkkeJvoP97CYzkZ+phjnGEsf+Ssp3ZkqqGn4iJ6xzmOYj62s8Jf9LVjXU/a1q9MHe1fQuHdVGIMh5PptNmGNffAGe1g9xsgRqVSQokAEzAZZkfvKxHqtvqYmpoSACSIteY3dqVak1OqAaZ3JMRHMNyNlm9ZaTPSDB6QYhSek+GfbnYbm4N95txs1al3eMVBRJakvdnluY6mdLSsR4gFSmY001PtNqWnGSO8VY5BBPz52r77ewQyqfCqmSOemgsvbGLEMOShqMLg241Eo1HqoKZcDKvMKoO/mSbCvEXD9O80QWLBkWQViNuflYp4Txc17qGqFe8ykNGkxIDRykfWy04h7QE7hqNBHZ2TL3jDKsFQDlG59begxKqpQ8RLmJLCbsOvHgEHQj5RvNp9BSd0DH1Bjz8rVn/KjTp0alLMy1aVJwDHiXKA3kHU5hPOB1t9pXug3n6nYzrzG3SyPKlMajtG7KDJlS8ssjQCeoOvPUWrPwK3u8dy1SCgDkAToDBFsqVwx7ul55mGqqOfPVtNrR+LlN0W4vSJWoVq1s3Px1PCD10G3nbfiJ/JZmPJPsqb+0tMhuwGwVx7ApYSwmh3lVQFZlElmUGF0MS2w1jWzc7P7tdsYzVLzQzPd4XKxlJfUkD93ntZjtw1Q7s0ggVCIyqAoHsNLMHNtFiChEZd8QBfuawUOF8LNsdufn0tsv13QyGrUskAiFAPu86/KxVxJ2fQCKid5TGzAfeNQfpYEvXBVIMBTNQzspademmtqS8qMQxMulQUwAibt+sdFAH8z0tAuJ/S0xM+NJP7w52Z2D9npgmtSC0wIVHHxTzI3A9dTvytlbsfQw93dqTIwJRzmXQgmDuPraThlrx1hVVgtaiJIQo4gfCRH5rCqX5zRCKcpJXMQdY1mzJxjFaNNIqEksuirvHXXYetlTeKRUF0mAxMeU87czhTuZcJ2IIPiXuH4EiAl4edB4c3roSIPnbTeMBFIipTfJGo6m3jD8eVRL78gf5W0XvE+9OVAddugsHTXuMiy1qfO4q3iuqU2Ctr4pIgcxprZg0MN7imlMflUfPWwbwzfKd3rs1VWYx8Q5TvpzsdXuuCQRBBUQeosxwhQsT8pmOSj4hTSubEAyuoHI9LQsWv9O6pnr1Upr1Ib+Fq/jrjlMMuS1IzVXGWknVssyf7K7n2HO3NuMcUXi9u1WvWao/INsP2VmFHpakMnSlHiK6VaTVEvNF0p+Jip29Rvv8AWLV+HdpFwrVe6W8orci6sqn0Y+H625iN4cy0nXQ6nXnB8rehUhTr5f7zbk7ep2OtzY6gr9bQcTwmpUKrTqLTYSc2QsIMAiJHzskuxntDa7XgXa8VHehWKoksSKTk6QDsrTBjyt0BUc94P2T9xbo1OQTxDs+qVpzXned0J9N2tU4j2cJTzPVvlNEIjxoANNjJf20sRcc8YC4XVqn/ALjeGmv6zn+AEsfS3O2MY7WvdVqtaoXc+wGn5V2Uf1rarDt5lu5GowamCXEHL/zSjvGlOpA9xUi1/cuzVK1L9DfKL0zuUQn695vZI5jafhWN16D5qFR6ZH6rECfMbEetqekpnQ5EetLs6dJIrpGWBFNhA9e8sIjsAqlEH41PDOvdNzPTPptY04H44W/0GmFrJpUXlrsV/sn6GxnQOh9T9zbRfb4nGYt5gVhnZ29O407s9Wmz0WYpUCEQrMWKxm8956Wra/ZKWOZqtInqaZ++awZ2kdtN4a8PQuFTu6SHKaigZnYaNBMws6CNTZc3rGLzeDNWtWqE/rVHP3MWzbGpNmaJkcaEft37LHWIrUgs6haZEjnHi3idbZxz2VVL/WputenSWnTFNVNMnYzvmFkjgvFN7uhBoXiqkbrmJWf2GlY9rPvsw7RDiNNkqqFvFIAtl+F1JIDKNx0I5E26iKhtZMju33T12fcCvhYqoay1O+IMhCuXIDyzGZmxhVqlAWZ1UDUkiAB1JLQLfLy36RP3vtbm7th4/qXy9VLvTc/hqLZQo2d10Zj11kCdo87XmUbONdtFwu9R6ZrGqy791TzKT0DZ8pPvFoOGdtWGMfjNItuWu8R6lWPzsgMJ4er3loo0mfzA0EdSdBab/wDg191/6d/Dvt9Ndfa1Syg1ct0bzU6lu14p3lRUpVkqIfzJDA+4Y62ki7ET4hr/AGR/O3JGDY3eLjWFSi70nU6jUTHJl5jqDbqLhXiZL9dad4TQMplf1XGjL7HbqINuyAD5lYeDkqvmeq5LjosDTltoLVeOcLXK4Ui1e9MFIOjZSzfsqNWPoLXHGfEQuFy77TOQq0wfzORpPkNSfTzspMP4JvN/qG83yqWL66nxRGgjZR5DQWzyuiC3lMKubCzfX44w6l4US9VehK0lHrBk+xAtOwPirDK9Vc7VqBOgLqhUTpqV+H1iLeafZZQzQ5bfSAI9PM2r8V7M+7lqbgiT4SPlFsvVxXuEellrRjNXs4u9QCtTvDsrDQrkIPmCLfRgoohafeswUaZlWYk9BZPcG8a3jCb0tOozG7MYqUjtB/MoPwsN9N7PLEqeZwwgggag6HfaxK1WoE4INGKft/vzm9XWmdKa3cMvmWJDf5QLAd34erGmHCz3hyoNyx9LMr/iAw4k3KsAYNM0z66Ffubb8BwVu8ucETTVi4zCQSoymOm4nqbZZ8nSGYcXcm4rMQ4dr0lh0MA6kSRPLWLQGkJsQDodIB6a9bdJ4rgha7VAEUtBYDfMQPD8zFlZxpwcBVu572moqQlVc48DD8xHIMACfM+dsMPJ7aYTXLxuotTF1T06zGluteHL+1W63WoxOZ7ujNO5JCzPvNuZ8bwI0LytNJKsBlPUHQ626Vwi7mjd7uh3Sgo+UWMRg3iDFStgxb9ud5Je6052Wo516lFH0DWAsMwPvRuR6WL+1NzWvaQDCL3f7xYt8oO/kbVNxvxu5hQun6x39IFuyk9Yl2a10QOk1ARsBr7dbD9+wGpRJDAizswbjejWoOT3lM00l1IBE+Ua2AOI8WoVmORiZ2kH2162kkjdk7lcQAnQ06gOvkD97dAXtiKFUjcLUj18Vkh2UYdN4q1ToEBUerf6CzjxjEBRoVHYEquaQN9Wy6fO0nQLiG4FuFIU6bFVZm1JI1k2ad0wOkVnIvyH8rKjDrtVSmqqzKUJUlYGx0OYgwNOQNjXhW+XlMqli4qCQHcsykcmJAAjy62AzAndxliNACS+JMDomnJpIepKjX6WH+zm7ChjVMU/ClSjVkDbQAx6SAba8YN4Zs7NU1LeFKpXLlGnhykGdh9bSOG2ahfKFZwzZKbgqIzE1AF9NNSfS3cPtOzJmHYEARyX+rlKt0Vz8lm3MXZ3hK3u/F6i5lEuQRpmJ0n3t0zfNSg6hx81iyE4Bw96dC8FX7sisUZ4kqF5gczvYjkMVQ1BMItxccFyuYVAAoAHICPtbdUu46WWmH4vWNdXoXi8lQBIqAGm41GwMiYJ2kaTAsQ8TYzXZESm7U86qxamBngnZSSAOWpsnOIjRMZAm9St7SeF6d4oOwUCqgLKwGpgag9QRas/4fb8cl6ozsyOB0kMpI+S/K2+5YhnK00vNao0Bmp10GZ1Ohhht6WjdkFw7jEcQp8kUAf45H0sw4pKgoTBOSoNMBJvbJXLU8OGulRtPZIP3+drvB8QACAwpI5kfabR+1HDpFxaNqgH+Jf9BYDpYETVKmn3lQsFY1KpUjPrKoPyACC1rchQ7BTM+MaUt+44Kl3zDUSPK1didOUymAR52ocJqtdbtXpjP4EkeImN9ASPr0sJ4phiiS1M1C0y713BECZGkAHloZth6YYdfxC2ahfwZUcbYfneRqdQD6WbvAd4NbDbqzHxLTyHUfkZkH0Asp75d2W45zmK5lKZviAOkE8462Y/BNMrcKE7lSdjzZjYzCR0q4ByFPaEPHuBrerik6FCjj2gx7wbC3EHALVi7UhTOZSVZhJzk7biFy+utj/FKJa5sF+IUwV9VEi1DwtiuegvUaETzFs+b2Vgw8QjjAEFfmQMHwN7rQqUSxbwqfibQxrEnTWNrVdXgF2ytR7pcxLVCaamRplEkZus9ZsX3i9hWeULSPDBG/Ty9bebteCtIToeYn6WVdyrE35jD07WqgniXD1EV6Ejw0VqMxA1AABEe4+tmRe1AKgck0+YsBPVd79RpKJFQ+P9gMpb2Ma2YGI6sP2T9xZpwgehJi/mV2oRS8YUf0rZk1WuSGkxlZQyiPLb921jh+AU66hoIaAJXQEDXX0to7RcIZXW85/DCoya7y2U9DoTbThnEZpUZEkEEGOVjIBJFbCoS/GMwACk6mWJ3J/jahvmAtmaoQEEyQJ6bRO3P62+VsVQhzFVO8Mtpo2s6kE+vvaXjWP95TAAMgADz2A+e1pJCHs9uGRKiwdGEmNCxXMQDziVnz05WN+Ibg1a71KaNldpysdgwfMuYc1JEHyJtScNXI06CKVg5ZM8i3ib3k72K6iSD6t/mNrKAfMlkeInsMxNGvbyoBkB02yONGWPUHXnvYqqYmq10ZEzqqkEKYiRy5T6m1N2k4ct3qU71TUL3hZapAjMwAZWPUgBhPS1dc6iuc/M6QzGNtYA2svzYwGr4jLC/ZdwluWIAI5dVViZCjWNesfS1VgA/FXp6Kn4spqMBqtMEzDRozGE9CTytVYhekpAupidwCSPaedjvszwsLdjVIGesxZj5KcqrPQQT6k25hxAtLZshC1Cq9aZTE+F9B+zy87BOFXdBUdk8S1wtXUfrIo189NfObHVceOnH9r7WXiVTRvlWkwgUz4POm0upHWCWX921+ap6WJjxCO25c325olInKq5tJCydfQTbXUq0jVpgHN4YIKtEHbWIBHMHW3lr01Q+ApA/Wn+At8arVYE/o9NDqw//mytdi4y6mSb7clAkKsxoQBao4WuNOlWZ5/S3t3IA/URAPF5CCfVxaXiWJqtAktyPyH+ltfAVOpWU3mtRNE5BRpIwMimviZtY+MkeyixHGVixMHzsFWjJXFzK93o750XNtoQpSZPI7EWj3KmGIzKM0abfe33jYdzdFdgSuUqSOQZImPJsptBwvGFeiGYxlWWPSBJ2sTn0+4DxTQv/MyveKQN4Wo4AykNoZjUHlqeWnW2YNdFa6orBZErMbQdN/IjS0CpxDcXFRnObMIzZHM8gF8Op+ttOE4+kMtNpC7rlKxr5i2dEbAhf6PiROLLtk7mnoELqdtBDA6jpsbF2E0YQrTM5WIYzu25P1FgDH+JVLo1RSVRpiQJAI/lY44drul2pn4TUmqw31qMW+xA9rb8fHe4PyG6gKfMIL7xHSu9MZiSVQEgchAEsx8K+5nysvFx9UvDuh/RVKjzoQEK5dVJglTm6CxLfezapeaC06t9JXcAUo3Gu1SOmu4i1f8A+mFK6U2apfECArBqU/hCgggEvrmBM+28WMzg5FqpijemwIk2pdaznMtVyrclCLHuQTaLidc3Wmz1HciNAzTB8vOwq/FVO7TTu17qVEBgA3cZQPJmrKT02FodHiajWrI16r1iq6gCguUEncgVSTG+1lR4uSoy/rUqpb8L8WVKF+qvUUFGoSQxjIqHNoYiYLEjazPo4kl4Mpm8KAkEQYYyp0JBBA3sHXLs9o3kNVo3xXDoVlacwDvIzg6jSNLEnBXCLXIVEev3+aCJTIFGogDO2nloPKzLCrKlMItzHsSRBbtKrHIlPSCc2p3gMNPTSfUWB7leAhKtOXyMWdXFHBgvhpnOKZpltQuaVaJESOYB+dhq+dktOMzXsIANSUgfV7XmEAGNEAGWJ/MJHtGnpaZwvc/xN7QMSFpzUA3nKQYPl/EC1xh3A9yruUpYnSdlOqhBOnSagn2mxlwz2di61u9FbvPDlAyEbkE6yd4tJKk+6XaAY6dbX9OlP+Jv8xtrqXcNyA5aT/K2+7VdDp+Zh8mNpJFl2qqwr0KeU5SCwckxIlSoXbmGJ32FgKphdSm/6NiqnWMsx6aiB5crO/jHDadeh+kZKeRgy1HMAcjr5gx8rKrFsauNGR+LSoymCKVN2k+TQE+thXD3qGYmXrRlXdsMcuXqMWKjw6QBPMDr5mzM7LL4zUWplYWmSAesktMe5B6wLAWEcT3G8MKZriiWO9VCqk9M4JUe9mtwtgX4UEgq4cLBB33M7c5EeQtVe4NkS2RkK0JcXxYan+/9rJjjPHad5xejSutU50pvTqVFhkJEsAB+bKZnXnptYo7ccarUbnSFF+7NWo1NiN8pQkgHlO0jWyS4Svq3S8Cs4LwCAFganTnpYnIbQiZYsbkggRo3XFb1QqFKtA1ZghqR3/dJkfW2/E+LLwqkC5urbAsVieU62pf/AFYuwKsaFYlTr4k1+tveI9rt2rZR+GqgAz8Sb2Wei3/WH9xdXNWPXWqLsal7qZafgzJTGwaooYkky3hnQRZw3aorIpQgoQCpB0KkeH2yxFkTxhx3SvtBqSUnSYgkryM8rbOB+1CrcaYo1l7+ioOSDDoN4BOhXyO3I2MwAqvuFGD5sbsdDUdV+w5b5cmoPoCg1G4I1FlJg96ejWaidCJA5TlJET/W9nDg13dqdOoAMrorAZjMMoMbedhDiPsyvF4qVKlPuabFg1Mh2HKDm8B33tfOndagnFf0393iVHcuf+34VO8AQDztWi8JRkRHUnSTYhufAmLICC11IP8A8j/burVmM9keI1yoz3ZVB1io8+f/ALdsRhaqhfriyCdQXuiUal6pPVANFKgDSJU68+omLOW/3dSQRAGUaD38rDuFdlVSmiIwpMqEN8ZkkaifB1+1id8DvGkd3oObnqT+rYjFYEEznswoyLxdxT+BuPegAvCqinYsesakASY8rIXF8dq3qoalZ2YkyJJ08gNh7WYfbTef+muidXJ+SR/GwbwrwsL0SzyFG3n6aW2yOFG5WmY9Vg0x101t5Wn1G9mz/wCktFgCtRwfYj+Fpl87PrulPKVk75gSJMethTnQbmg4rtoxecDcWPcryrAkU3YCqORU8yOo3m3R12fMSQdMog9d7cy47gDXZzoe7OgY/brZ59m+I97h1B2M5aeUn9hmX7CxKOGXUyoqSpld2gdp34NjdaC57wVGp2TNtPUxrFl7iOAXy9KHvNdqrESFJ0X22tX/AI/8ZiVa8Ro7kieS7L9ALMW5UQVE2Gy5GBoQ7DhFWYqr1wnUUT4p9LFPAvaJXw6qtC95muzHdpLUp2IJOqjcr5yOljOtdljpZd8bUBlJidZH2tVMpujL5MII1OiEqTBGoOUgg6ESLU2PcRpcbrXrvHgNQgSBmbN4VHmT/G1P2R4o1fDKOYktTY0iT0Vxl/8ArFlt/wAQF/Y3ihSnwqKrxylqhWfUBfrYuLToxf8AEvFt4v1Y1a7yToFGiqOQVeQ+p52qCxsa8C8FU70uerOWYgae82O6/ZVcnTKoKH9YTP10sM/JxqephK8Z2FiI6bMfss7T6lzqpd69RmuzeETr3RJ0IO4Tqu2s2vm7LbolIjxM52djr7DYWVON4YbvXemdcp09LXTMmU9RK5MLYxZjy7d3m6XY/wDzH/8AW1kfXezG4qxN7xgWHPU+LOyk9ciMgPqQBZe0rqatVKYIBdgoJ21Nrr+4R2K4fbIgt8mzewjsVpss1KrMOgGX16zaxr9jF2NMimWDbhiSSPbaLT1gPAggwn5iTR4NpXL2NrjifgOtcgWYh0mMw0jpobUlA6Hyt3srC1hfFLKxRp13w3/4d3/uaf8AkW1jau4b/wDDu/8Ac0/8i2srWgB8z5b7bLZaTky2Wy2WkkSvbFRm63Zo+FvoV/2tGwjE1u1KmpR6jKolaakkA6yTYk45uPe3WiCRl7ynPuQP69baKvDi1omYKkRy1/j57i2HJYdqMLwoxPZZMwDjS712yKKiuBsykfXabaOIeMKdNu6WjUqVOgGnzJi3uhg603pAaRAHoNh99edtV6wpatWosKwYQQRPtYE9br4h4V+t3uBmPs14ovmptTMFhqrAxrupIB8rG3ZrWC4QCTEJVJP7z/6WiHh5KUmBJWCI5DSPlpaXwmFp4bXWNEFTfaBIH0FiePkG1ECzYiDbRS4JR7sZmYpDEMVylhEgCDsZB3sxKFWpd6dFjU79GkVAyQUIaDqNyNZHmLaqVwpO9QDbOYPWPI77ne1lebv3a01Z1AJ6AQJB19dNLd9RTc3CGhU8X3F81fuqahF2NRjoGOgGoAAmBmOmtl5xDWd0csUeBukjnqCp1mzI/wCXh69RQwYFIGsjQ6/SPl5WosXwpEpOhiGIzdJ2nmefW3OyirlirGFHYjphi6fFWcz+8P8Aawf29YQzd3eANFaoh061CbH/AAJ3avXpp8SPTDAba/DB9P4Wl8W4bTrXWrTqgZWqkazqS8ASNQZ287EdvbcAK+/rFJwnealC604WnEZi1Vio8UkAQCTY9wLHRVUrVpqjA/kYkEaHcgT7WouHMJS8XWiG3prlHqAUafqLXtO6LTq01YhVFMqu+kRAEbaD7WVZGVidbjRFIUQexbiWtVrMit3VLXIUpFmYKAWJJOWBvoLBvH2ClkpVx42ZskgEZgQSunI7izWw3DadWnoAwBJ1Ee8HVTG4tVcSXXW7hQTlr0jA1MB4aBz0JtfFkphQnMuPspEGuKbiaOB4dTIIYOxYHkxRyR9bC3DlwqC90mybqXSdjGm/lY/7VGBw+6xt3zx6BWFtXZ+wenRYxFPMmg2ZjJJPUgLYouev95UYx6X9jJly7Raq1FpJdxXWASUzgqJjYiCLEnEnFb3egtSldzVZtlJIj1gTa4e5UkUuFUHrHvaLVvdGotMCpTedAAd510tGDCtwdQNxZ4vjNXEbq5KKDlLFVD7awVLDWCINgKphr0lXvBGdQw6wRIkctNfcW6KxO40kokIiiRBAG419zZMcf1B+IFIGe5QIfI9P3Vyr7W4CVYgfMJ4ygtf4E6M4b/8ADu/9zT/yLaytXcN/+Hd/7mn/AJFtY2Nic+ZlstlstJyZbLZbLSSLXixP+mpvyRlJ9DpbbhOIjIJ3jlaViaK927skS6QB1gfOwfgGK/kfR0lSNP6ItnzEv3Qzjv1NQmq3s1WDofhO0b2iLU/Dku7AEySvLXfzNtX/AClCcyKuvXafnbzUwNVbM6ICOg5eZMk/Oy41UY2TN2K4iGTS1hwbQz3WoDpnzAdI+GfewVxLjaU0IB1A0sb8DXxBRKB/FSUd4GBBWZOoPKNiLE8VPJMA5GSzUXeEYwS76BTMZejDwn2JFo9T8TXjvHIRiGUArqB5kjnaPxbiSPfKtS7rkpsY2iTGrRyk6xaDgWOp3Zo3gBlHwyNR6He2nTc17aEuTeL3QqsaRL7EyF0A10IJHtbbj2OAgGoDHhLgb7gkDztS4zxPSpoaV2UAH8wGsnS0W43unUrURWDGjnXOBMsBv7W4UszvfUdvZpcMl1FUrla8P3pBOykjIPZY+ZtcYphwr0K1I6ZmeD0YNKn2YA224WyZafdxkIXJG2WREeVpVIfF+2/+axHXVReWJe4q+GsQRajqqlBmMqfyuTLRrtmmPI2k1r5XNbRfhnxEj6Aa22ceYYLtXWvTyqKg8SrzYGS3TUEWhYXjINQZhOszuDZRkXq0b4cli5PuT11cZimU6yCRz6dPlaFxFeKlRgKAJrZgKcAbzvB0Mam3vHMXj4fDPPoLQOH72z3yk2kTAnYmD/U24q7szrvqe+1e591h9zpnXI8GeZ7oz9bBXA1Osb0hphiiHNVj4QsRLcvTnZpdo3Dle/0LtToqM3eMzZjAUZCNT69JtS1OFatwpXS7owPfVi94qCdci5lQA/lifrZhXsuYrnC46+YXNeKjKvdMo65gTPpBFtQavspWRzamyj5yZtU3qpWpHPQKHTVKkx6gjUH5i2ipxhfX8Io0k01ZnJ+QC6+8WwLitmUBI+Ju47xbJcagZvEQF0ncmPb1slX52eGG3Pvf0Vb9IKqMj8pBE6DlBg+1g/Guxu801LUKi1x+r8L/ACPhPztrjBYdoRgzInsbUePDf/iXf+5p/wCRbWVq/h+mVutBWEEUqYIPIhBNrCxcSnzMtlstlpOTLZbLZaSRL4zfWu1ypKhmreUDPWbUgDZVB2X3sE1SzV1OYhnpU2JHImmGOnSZ0t9tlrH5lzLDD+M61Fshh4MSdLeMX45rVmCRlB5zJ+wtlssEVBO5uHaquQL1chkGYli+pJ+1iK64/WF3ahm8ME5vzQDGXN+rrIHK2Wy2mL7JmPuEqRcs+ck6nXbqBaqOHKTqLZbLQeIcRIdW4qrwOdtv4Yd4o/VUt7i322Wk5VAxxdmGKswaifhQhlPSXII22kT5WPLokhv7x/8ANbLZbaAP90Ce1cgLd1j/ALlQr6QjH6/wssqbNTchWMWy2WAyjcP459om2ohqasxPlaferiFoQCdSuv7wtlsti0J/Mb2DXQJd7uslop7nc+CbR+KbmGu4aYNNldT5gwR7gke9stlmC/7cV/8AKD2IrlGnS1Rn1iB62y2WWv5hYMveF0m8N/YpiPVyQT7BY9zYrG4PnFstlmmDWMQLL98taA8K+g+1tlstltJjMtlstlpJMtlstlpJ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RUUExQWFRUWGR0aGBgYGBsfHhscHRsdHBwiHRsfHCYeHB0jHyAaIC8gJCcpLCwsGh8xNTAqNSYrLCkBCQoKDgwOGg8PGiwlHyQvKikqLCwsLCkpLCwsLCwpLCwsLCwsKSwpLCkpLCwsLCwpKSwsLCkpLCwsLCwsLCwsLP/AABEIAOUA3AMBIgACEQEDEQH/xAAcAAACAgMBAQAAAAAAAAAAAAAGBwQFAAMIAgH/xABFEAACAQEGAwYEAgcGBQQDAAABAhEDAAQFEiExBkFRBxMiYXGBMpGhsRRCI1JygsHR8GJzkrLh8QgVJDM0F0Njohazwv/EABoBAAIDAQEAAAAAAAAAAAAAAAQFAAIDAQb/xAAsEQACAgICAQMEAQMFAAAAAAABAgARAyEEEjETIkEFMlFhIxRxkSQzQlKB/9oADAMBAAIRAxEAPwAW77wb8v4dbUS8bVqBZbuwE7tAM+gOnvb5jF8y0Qo3aB/O3vDOAa1QrMKDGsjTSzPn8wY6W6i76bwDktiL3IlXi2/TmavV15zp7crfX40vTACpVZ1H5Wj7xNmXc+yod0ENTOu+qx8jyFtN97GKRBK1WUxtAIn7xZGnOIa9x+3AQr1oSmwHGBXUkHUbg6kWP+AqmtTbluB/Kyp/5DVw680+9jJUJSQZnofKDFmjwMxHe9behx8gcjBc8y/EPF5QA+dyXxrxqLkFRVRqtT4QQuVQCBLc+eh20NkzivaNfKzsXrumugpEIoGxEKNeWpNpPabihvOIugA8EU1jy9fMm3vB+zzvgoNTK/5oAIjoPOyzPlTGdx5gwu49sraHG14Qt3dVqYY5jA1LkAEkmSY1MWJ+Hu1upT0vJFVSRBFNAyCTJmPFpB9za3o8D0qNPKqBgfi7wAlvUjbyiwPxFw/TSTSXKQdpJB15TrNhMfMVn6iFPxHC2Y76GJrUTMuRgwkEKvMb7f7WPVqKEDGAIkkxoIn5W507ML66GpQLKyDxLBmOR9Ad9ehszO2HFzSwxUUkNXZaZj9TKWce4Ee9jspBUERctgkGQeNe2ZLvUehdaYqVFOU1H/7YMawAZaNNdt7LSt2i4gXzm91Z3gQq/wCECI+dovD+BfiKyo0gQWOkRyj33sVYf2ZxUmoSVGyrufWdLLnzqvkzVcbvsTMH7bL4jTWSnWTTTKFMdQw0k+fPpZycO8SUL7QWtRIKnQgxKtzUjkRZK8UcB5VBoqQdsugkbzJ521dnGKVLlf0p1AVS8nu2B/WmEbTnOnobXxZVedZGQ7jzxSM68tDy9LRhXVQWYqANSWgADzJt7xFzmX9k/wALJ3tZ4lZn/CofAhBYCfFUjY9QAdutjAABBWW2hRjnbHdKLlKVN7ww3ZcqpPkxGo9BYXqduVYv4LvRVf1WJJP72n2svThN5YgCm0kaedpj8C3v9RYI3zDT62zObGvzNRgP4jt4N4/o4gGAUUqyiTTJBkcyh5j62JKjiDHTytzMt0vVzqLUgju2BBU6A6dOu1ugMBx0XqgKo0zA5x+qw0ZR6Hna6srCxMcmIrDCreadKj3lQqqKsszQAAOpsreJe21AXS6UlMbVXAg+YTmPW2rt04manToXRZC1AarnkwU5VX0nxH92ySqXiY10tSb3Du99rN+bXv41/KiCP/radg3bXe6Tg1jTr0ydVKqGj+yyjf1BsuKV2epoFbQEqAOQ3J9LajRZCQwiDsbQVL0anWvCPFl3xCj3tDkYdGADI28EfYjQ2t60A7D5C3NnYnj70cUp0xql4BpsPQFlPqCI9CbdIXltR6W5W5Wci4tJFOORix9hOOJRyrUznKBmKrMaWHMPwpK1OpmOtMBh99uk6e9joYHUdAaLlAZJZYmdIJn4hyj+Vh/qbK2WjD/pSMmK/wAw0wDGaFenNKpMbgzI9jbRjfEd3onI9Qlz+VVJP00tUYNR7u8gD9UBtBrAEnTTeT72mYhw414qKyO1OGBbKYkayJ89NeUWVBgfbGLJ12YB9oFT8R+HZJH6WMpEESAf4GxlwIJNW26/8Pp+jFXxFCzFvRWiTzgEiedtXBMTWj26RBt6D6a38DL+J536mv8AqEb9GLPifAKoxQsabBXbMCYGYAaka7WLbhiZu7BO4FWBmlKqkhRoTB2AOm9rHEVWqKFcqC0tTepIOpiRHIyvr7G0u94YlOkXVVXTcAZiZ2nzJJ6WWcrKGf3COeNiKp7TPWI4pSFIMadRmYSqjLJj1MWBOIrwrUXNNSuhU+JSZjUZlJH+1ic3dl/DAFQSGGhnQ8jrpOutoHEGDU0pxBAZQuURtrETsRJ1OpsPjKg+7zCnBIIg12UXMmpVeNAuWZjz97Mntopk3O6t+rXX60yBaDw7c6VBO6pAMKYA7zLlzEknxDqJi1t2k0O8RQS0U0p1FUGASG36TEjrZy7j0gZ5/oe5X8QYu/ElC7PlqNqBrAn6ixngnG93vCnLUkqIywQfL2sB3zhMuzOnhLEk9SeXsOnO1jgWGijUaAQTSg6ySQNW/jHKdLKD6fm9wxe50RPWO9oF3ZmVBUcqYJCmBy0NhtL2la+XCohMfiUUzpBDqdfa1qvCwddDHiJYgnxSNOcQPS25MDWm9BDDDvM2m+lNxO240Pta6NjQ2sjLkYUfEaWLVoZPMH7iyVvd0C4i+cywao5nYCdz/XKzZFTNQoRtkI9lOX+FgviHBV/Gd6QCtSmUYHqCvzkCzHI38fYwNF/koyHhmKUy0CpSBGnjbLJHSd/UWtb9esqBnNKmnVnGvpanr4KCGZwrDKYBA8J3BHSBpHO2mrLdytQBlIJAjoI+dkjdb1GyEgStv+J0nDKpLFgcpynKSNQZI1sWdkrTcWkzFR4+k2pauHdyupDLHnuBqddjYt4Ew8UrkqxlOrETOrgNvZjxHX7RF3MU1Zgl/wAQN3PeXSp/8bKf8RIsF8JcGvXdS8BCJnQkz0H8bOTthwA17grqJZI099P5e9llce8ZEZXqIpXwqjBNQsmXIInSAOpi2+VjVCcwqLsxo4HwXRpDwUxMQSdT5yenlYU424OuslWdKbnYSAfl52sOGat57s02ruxeizrmaWVtIUtA1O8crVV04PqaFFWpnEuXpzLZtixYmMs7AaxpYEWG2dxgxsaGoKcE4YbtjVzWZmqsHqCCLdL3w6j0/nZM3fhkpidA0zDUkZlMSFIOUE+S5p84FnHWPwzqYEmx2N+wuA5MXUzly4XzuqoY/CRlcDmp3+Wh9rMzhfFQ1IANK8j5AxZWVl2/rlYm4Yp5qDIWKhswBG8eVt/quBSvqfMz+kZ2v0/jZh1dr7SS9jM3xAhSCDsNTYnwi/0mUlWB8Ry6gzHobLfDOF6WbxCY+FmZzvodiCLX1LhekHV0Jp5GDA05AJ5iCSIO1kKBRsT0ORSRufOOceCkUgPE6mTOyzB9Z2t74BMmp6CwVxJfjUv1WfynKPQf7k+9jDs6ljUABJ02t67jYRi4w/ezPD8rO2XmfoWBKriTg1KFdbylRgGfxoRpLaTIPpytPrX9gi5j4ZgnKTA81Ak2KuI8GapTKVBo4I85OxHoY97Bl3v4pHLUypm2LHRuuh58iJ0Nk3PUFgVnpOAzBaae73UpU2QoabudgqVA3qQ6gQOes2qcevVas1OnSZUqFgQxmFjWdjpMC1rid7oIIptTY6AZTrmY6CJMayJ2tE4ewqp+KapPgRIbTeWkKDO+k2EwIvqAsIVmc+mep3LHh/DHu9Iio4dzJZtdSeetintAYJdqdV1LIoyvlAJCusAwSNA0ekzb1VwGlEhnOm0j+Vri/wCLUqFMNWqJTWB8bAToNIO/ys5ydci9fiIUDoxYxc4NjEqJ1AEj+uttwvtQ1C6siZgQQ+UkyI66WEqmOUxeK7UjmpCq4RuRU6yecGSB6CxPd6Cuc9NqQU6wyZvroLJHQI0ZJlLLU8XPEe6kFleeax6Dwj7210b7WqVwLvSFWpDaEwFUwCx1GgkfO0XGb6tBCS4ZyQIAA+QBtZdlZDXquX/7i0UhZ2VmYtPn4U+drYcQd5XJlKiod36gKaUaYiETLPWIE++/vYS4jDZgfEAGkEA5dRBBPIzYwxxZZI00P8LDWP4j3d2cMJzRAHXNv6CzPIgKVAUYh5QX/GITIFHiGrEgAWgVrwx7o97SYU9YBAMx9elseopYq4Gh1BFvV4wulpMNzECI+VkTLRjcNqbMQv3fJCgliICiNSYET59fOxjgV2alSKuuQk6JIOUAQASCRPMxpYAul9Vai1GUtTDrMb7gA+ajc2ZapodetmXDxCrPmL+VkPapc8RIXuNRVUOxTwqeZBnodo2sueEQmZkKjIfEoP5J1IM9Gze0WZtOt4R/XM2V3E1Frlfe9Ufoqh9gTv8AztryMZK6mmFwrQkvFQ0ayFafeAqRoQI9J09j1Np+A1TkOZQhJJCzMDc2FRjbsyujaHcZQSfQnw/S0+leagYuxqCRoGCj12Asr6xpYYTTiNHvL4tNfiq/o5HJSwZvoosya+kDoIsBcFKte9PVJP6IQvmWmT57WN7ydR6WacdKSL81s8564e4LvN9IFKmQka1HBCD3jxegsUXDARTapSUR3dRlE7nKYzHzbf3scYZjFXulGYiEBEQN105RarvWKUkD17w2Xlm1EnkAF+IxptbvMytyBQmHCxrxiSdyLhCOGgLJ6Ra6ai5HiAHlZeP2j5axZKRZJ0zOVPtE/W17gXaDSr1GWrmokiEBaQT+1pB8iLADjOBGP9WhMqeKeHhBvVDOwDlLwInI8BlbrlZSPQ2J+yJSe+IMHw8vW2y54lUpVHSmYV2JYdTAGsz0ixPwndVFSsVUJmyk5QADoRsBFnGPlE4PSbzEmXiAcj1l8b1J1+uYdSDIaZB6Hl7WGsd4fWrTZmUKw1KkA5oGpA9bHZu/m3z/ANLaGwxDMltf7X26G2DL2ELTL1MUVDhXO3gRRGrZaYHzganysaYDw/lSO7ygNtOrE6EnzA0gaWIbvgtJD4WfzGbeOun0tOF2EaM2nnbHFi6bPmaZeR30JXLhmVWJ5KYj0NuW74xY5mcux5kk/U26xq0JVvE2oOk+VlenZfh5UE031E/96pvH7Vilxs3iA5cleYm7rfe7aTquzDysRXW6qy5qNVwh3UNz6eRsT8RcO4RdSQ9OrUrb90tapmA6sSYUethDD8culGrIuhInXLeKsx7kg2zfjsdgyJlAHiba9KndlNR5qOdEDH7DoOtqO63+otbvhUZHknMhII00iD6WObvXwS8MDUW8U3POpUqEf4gxAFiOh2d4a4lEZlP5lruQdOoa3cfGYC7nGzA6Eq+FeP6zUWN6Zq7BsqEBQYyycxjXlrvbMU4gN4BkIg2UAkxruZGptVceYVSw80VuwZVqB2YM5aSMoHxHTQmwiuN1gN/LYTvtaOGHtmmMqfdDuiq1kkmXWQxGh30/hbVVwMZT43M9W2nfawzTq35SagRgxEHQazMeU6Dz1ttbGL4nxcxtl2stfjZL9phgzLUusQCqopqI01AMaT9jayw3jqrT/R1KQqLooZWhomNQdDAj5WAL3jVVjLEn22/2ttud9Y1EGYxmUT6keXnYzAjYxMMrK86KeuFp5iQABqSYA35my94u4goXmKVFu8ZDnLD4VC76/mJ0GnWxFiXCtCspau9dgNTNZgo5zl+ER6WA79WuFB2N2pVKhgqWaq+Ug7wNz9LF5B7deYNj5Kk0AZpQ1KBHdsArcm+Ec9CNRac14vNfwO4C8wnMdJNqpuICfyLHSW5e82n4ZxTSQnvKJjlkcgz+9Iiy84XJ+Iw/qQo+Ze4Fib3SoRSQOCAChMTlM+FtgdTvpYmpceXVx4qy0mGjU6vhdSORG3uNDaDglO53lQ9Mvm5qahzAjqLfMb4Xu1SoGemGOUCW1Ok84sVhTIgo1UEfnYSa3c23Ce688ij6Cyk4nxJq14cSSqEqo5aaEx1JnWzlulP9D7J9F0slLzTFO91FbZajCY5ZiftbMaE2IsgGakwioY8O/wBLaK93KGGFmNhd7urqT3qjKPFKkQPQjUelhLii+Unb9Ecw65SoPpItmmVy1ETZ8WNVJBl5wTiLVdHMshAk8xGnqRG9mrwo/wCkq67R9jZT9n128LN+s8ewA/nZl4ZehRW81eSIW15wpItso90Hv27nnj3tIp3EGmnjrkSF5LPNvPotk1iHG16qMWe81Dm3hio+Q0FqbFcSNWq1RzLuxZj5kz9Nva1dUBY/rT5WuW/EwMvLtxRUpPKVaitM5gxsz+Be1Vqjihe3+LRKpjU7AP69bJMYe5MhTNpCsVAzDXlaBpwXOskfwnXkftZfcUcQG63J6qGHCgIejtAUx5an2Frbs+xw3nD6dR/jysjeZWRPuIsuO1Zj3N2H5Z185QafQ2KT5qZZBZEArziRDI7guWWSTqXzFpk2romWUQOYJ5dfO1rdcGqXjKEAhVgs082J08wLFFHs4qr4/wAQH8BWAgGm0GeX3sO2ZV8mGrhJHiBN2rkMI56fOxbwRj/cXinLlVclGXLowLRoZ3UwdRaBjHBdVRKiYgZV1J6ksYA15Wq1pOBldWkaSVncgr4httztdMwbwZm+EgeIedqbgvdwR+V/ulhDhm4Z7yCdkIb3/L6Rv7WJ+0RswupGpKN1JJJTy62q+Frm9KpWDIwcBTBBkzO3I7aG3Mn3TLH9sbeBYcMuot7vOGITmKKSNpXawXS42vdNsipdlAGi1K/j9wswbFlfHXW5rV7tRXOgTN4S37UbWzmkHeJ8NTUqoE76Cy4p0gKwTkKg+WYRYyxLHr06nPTouI17qqMy/unewgzTeZAYgOmaAYBJET0NpIYw+0TG2JF2VoGUF/U6qD5RBsCPa44teb5W0jxR15CLR8OwOpVYZVnrNo7gbMzw49ACVyxvb1As0Lvw/TjWgh0A1WZ/1sLY9wa6MWRQik6A8p9rDryFY1DHwMBY3KDDr69GqtRCZXpzHT3s2hW75UqLs6gj+psoHpNTMERY+4PvJN1UEbMwHpM/xsYjxbnxg0fmF9zUCjy1+0TZacRYAKl7GXw95KsYgSNZB2Mg6+lmVRH/AE4Pl/AWEeLoSktWBmSokHyIYGwTXWo2SvmDdfA8jNTWT+iJJH3PytEv2AfoBWBEsFGUDfYff623XStVZSxKMG0ljrJGwA2tpuVVmrU7s+oasgKzoBmEifS2Ch78wtynWE/Cl2yMyAEBWVYIE5si5ttOlja4XUVFvFMj40y6+akWraF3C1AFAUEnYDcmT9bXWEf92pp/UGxuLbVAMv2znm7YO1S9G7toVJU6bZTrPSzCwXgNBGZ1k6hZUbe82l8SYCaeKtUTQV6cnTUPHyMwTaJ/+L5nZ3TNudRLMfynPm57/DpFh87U3UGTDj1dXN2M8KXSic9euEJ+Gmp1bXkACTrYXxvh+hVplqEq6iQCGWRvzsZ/8oUmgYDEKFg6SJ2ne26jw93QYmYgCGJPvJ1JPOwQzAbsws4r1U29jIIw4/3lX5afxsN9ouHGrQpqIGXISeeuh9BFi7s+o93RKKTl7vNAOgMsD6EkSbDvEN9CK6F1UtTUgNEtEEhZ/rWzlchOLssX+mBlAaUFzuQp5ZeqpAlVXKECiNwRDEyDvyNr644rWpnLVbOMudcyLmAGusaRrbZhZDKu2w3Fta0watXNUUEiNeg6Cyl8liNVQCU9+rVHYNVrVSKmYhaS06YAEk+JpiNgNyetqu+4WSyQzsGPhzgSV+KDEEHTfzsW4ZQPdQzBlBgAxG+kdRt6WhXh5r0iNMufPJ0jKdfbT3tpizGxUplxjruQ+0MZPwpUaqpMctClrS510qVqTLoHoqR6BiPobU/HtSVupnUo33W1LwziTi8ICxKQQoOyyQ2nqRZo5JMULVajMfgekCKqnLAYbLs2rDUc/wCNtWOlTdVAJhWif60tl84wp0kVHzFnBAC+W5J2AHU2pcT4kqG65QaZXN8OZC5WfWC3laktMvHB6ZjXzKCWzkKuUzEcjoPIdbD1WqFRgNS95A8hGSfoLW7cQrUok0yxiQQwgiBrIsIXe81GamrNoKuYDkCzAn3NpOHxC7jS6Ml8aBo0EHkbfaN1KjeoW01Vyu87ZVMgQJnqLFPFVVCLwjLLU8joZAgaSf8AN87bMNdWojaYFhc+Sj4m/GS1E8YVjtaitSmrd4EEhs867aEi1JeaD1IYhqucEmXq+HfSJ0mB5eLytaXS90Eat3hJJU6AgZSDoPlrNpOA1qRpt3b5gCfWPSw19PdUJ6A6gLieGlXVVB8UZVJkgnlNjDh/DDSoBXgNJOjdTpbRilZfxdAwCRJIiREHoLW91vffAuIyliFjoDH3mx2F2aAckKsu6CE3ZfT57fW1HxjhR/CqsEipVAOmyhWInpNjK43XLTRTBIA5c4ttvV2WohRtQf6H1t0po1NhkAMQ9TAq1JmUE5eR9vTe1rwHw+/4ui5XOAxLT+VQpE6+ZFj6+YPlJ8JPL1tZ8PYP3KkkeJvoP97CYzkZ+phjnGEsf+Ssp3ZkqqGn4iJ6xzmOYj62s8Jf9LVjXU/a1q9MHe1fQuHdVGIMh5PptNmGNffAGe1g9xsgRqVSQokAEzAZZkfvKxHqtvqYmpoSACSIteY3dqVak1OqAaZ3JMRHMNyNlm9ZaTPSDB6QYhSek+GfbnYbm4N95txs1al3eMVBRJakvdnluY6mdLSsR4gFSmY001PtNqWnGSO8VY5BBPz52r77ewQyqfCqmSOemgsvbGLEMOShqMLg241Eo1HqoKZcDKvMKoO/mSbCvEXD9O80QWLBkWQViNuflYp4Txc17qGqFe8ykNGkxIDRykfWy04h7QE7hqNBHZ2TL3jDKsFQDlG59begxKqpQ8RLmJLCbsOvHgEHQj5RvNp9BSd0DH1Bjz8rVn/KjTp0alLMy1aVJwDHiXKA3kHU5hPOB1t9pXug3n6nYzrzG3SyPKlMajtG7KDJlS8ssjQCeoOvPUWrPwK3u8dy1SCgDkAToDBFsqVwx7ul55mGqqOfPVtNrR+LlN0W4vSJWoVq1s3Px1PCD10G3nbfiJ/JZmPJPsqb+0tMhuwGwVx7ApYSwmh3lVQFZlElmUGF0MS2w1jWzc7P7tdsYzVLzQzPd4XKxlJfUkD93ntZjtw1Q7s0ggVCIyqAoHsNLMHNtFiChEZd8QBfuawUOF8LNsdufn0tsv13QyGrUskAiFAPu86/KxVxJ2fQCKid5TGzAfeNQfpYEvXBVIMBTNQzspademmtqS8qMQxMulQUwAibt+sdFAH8z0tAuJ/S0xM+NJP7w52Z2D9npgmtSC0wIVHHxTzI3A9dTvytlbsfQw93dqTIwJRzmXQgmDuPraThlrx1hVVgtaiJIQo4gfCRH5rCqX5zRCKcpJXMQdY1mzJxjFaNNIqEksuirvHXXYetlTeKRUF0mAxMeU87czhTuZcJ2IIPiXuH4EiAl4edB4c3roSIPnbTeMBFIipTfJGo6m3jD8eVRL78gf5W0XvE+9OVAddugsHTXuMiy1qfO4q3iuqU2Ctr4pIgcxprZg0MN7imlMflUfPWwbwzfKd3rs1VWYx8Q5TvpzsdXuuCQRBBUQeosxwhQsT8pmOSj4hTSubEAyuoHI9LQsWv9O6pnr1Upr1Ib+Fq/jrjlMMuS1IzVXGWknVssyf7K7n2HO3NuMcUXi9u1WvWao/INsP2VmFHpakMnSlHiK6VaTVEvNF0p+Jip29Rvv8AWLV+HdpFwrVe6W8orci6sqn0Y+H625iN4cy0nXQ6nXnB8rehUhTr5f7zbk7ep2OtzY6gr9bQcTwmpUKrTqLTYSc2QsIMAiJHzskuxntDa7XgXa8VHehWKoksSKTk6QDsrTBjyt0BUc94P2T9xbo1OQTxDs+qVpzXned0J9N2tU4j2cJTzPVvlNEIjxoANNjJf20sRcc8YC4XVqn/ALjeGmv6zn+AEsfS3O2MY7WvdVqtaoXc+wGn5V2Uf1rarDt5lu5GowamCXEHL/zSjvGlOpA9xUi1/cuzVK1L9DfKL0zuUQn695vZI5jafhWN16D5qFR6ZH6rECfMbEetqekpnQ5EetLs6dJIrpGWBFNhA9e8sIjsAqlEH41PDOvdNzPTPptY04H44W/0GmFrJpUXlrsV/sn6GxnQOh9T9zbRfb4nGYt5gVhnZ29O407s9Wmz0WYpUCEQrMWKxm8956Wra/ZKWOZqtInqaZ++awZ2kdtN4a8PQuFTu6SHKaigZnYaNBMws6CNTZc3rGLzeDNWtWqE/rVHP3MWzbGpNmaJkcaEft37LHWIrUgs6haZEjnHi3idbZxz2VVL/WputenSWnTFNVNMnYzvmFkjgvFN7uhBoXiqkbrmJWf2GlY9rPvsw7RDiNNkqqFvFIAtl+F1JIDKNx0I5E26iKhtZMju33T12fcCvhYqoay1O+IMhCuXIDyzGZmxhVqlAWZ1UDUkiAB1JLQLfLy36RP3vtbm7th4/qXy9VLvTc/hqLZQo2d10Zj11kCdo87XmUbONdtFwu9R6ZrGqy791TzKT0DZ8pPvFoOGdtWGMfjNItuWu8R6lWPzsgMJ4er3loo0mfzA0EdSdBab/wDg191/6d/Dvt9Ndfa1Syg1ct0bzU6lu14p3lRUpVkqIfzJDA+4Y62ki7ET4hr/AGR/O3JGDY3eLjWFSi70nU6jUTHJl5jqDbqLhXiZL9dad4TQMplf1XGjL7HbqINuyAD5lYeDkqvmeq5LjosDTltoLVeOcLXK4Ui1e9MFIOjZSzfsqNWPoLXHGfEQuFy77TOQq0wfzORpPkNSfTzspMP4JvN/qG83yqWL66nxRGgjZR5DQWzyuiC3lMKubCzfX44w6l4US9VehK0lHrBk+xAtOwPirDK9Vc7VqBOgLqhUTpqV+H1iLeafZZQzQ5bfSAI9PM2r8V7M+7lqbgiT4SPlFsvVxXuEellrRjNXs4u9QCtTvDsrDQrkIPmCLfRgoohafeswUaZlWYk9BZPcG8a3jCb0tOozG7MYqUjtB/MoPwsN9N7PLEqeZwwgggag6HfaxK1WoE4INGKft/vzm9XWmdKa3cMvmWJDf5QLAd34erGmHCz3hyoNyx9LMr/iAw4k3KsAYNM0z66Ffubb8BwVu8ucETTVi4zCQSoymOm4nqbZZ8nSGYcXcm4rMQ4dr0lh0MA6kSRPLWLQGkJsQDodIB6a9bdJ4rgha7VAEUtBYDfMQPD8zFlZxpwcBVu572moqQlVc48DD8xHIMACfM+dsMPJ7aYTXLxuotTF1T06zGluteHL+1W63WoxOZ7ujNO5JCzPvNuZ8bwI0LytNJKsBlPUHQ626Vwi7mjd7uh3Sgo+UWMRg3iDFStgxb9ud5Je6052Wo516lFH0DWAsMwPvRuR6WL+1NzWvaQDCL3f7xYt8oO/kbVNxvxu5hQun6x39IFuyk9Yl2a10QOk1ARsBr7dbD9+wGpRJDAizswbjejWoOT3lM00l1IBE+Ua2AOI8WoVmORiZ2kH2162kkjdk7lcQAnQ06gOvkD97dAXtiKFUjcLUj18Vkh2UYdN4q1ToEBUerf6CzjxjEBRoVHYEquaQN9Wy6fO0nQLiG4FuFIU6bFVZm1JI1k2ad0wOkVnIvyH8rKjDrtVSmqqzKUJUlYGx0OYgwNOQNjXhW+XlMqli4qCQHcsykcmJAAjy62AzAndxliNACS+JMDomnJpIepKjX6WH+zm7ChjVMU/ClSjVkDbQAx6SAba8YN4Zs7NU1LeFKpXLlGnhykGdh9bSOG2ahfKFZwzZKbgqIzE1AF9NNSfS3cPtOzJmHYEARyX+rlKt0Vz8lm3MXZ3hK3u/F6i5lEuQRpmJ0n3t0zfNSg6hx81iyE4Bw96dC8FX7sisUZ4kqF5gczvYjkMVQ1BMItxccFyuYVAAoAHICPtbdUu46WWmH4vWNdXoXi8lQBIqAGm41GwMiYJ2kaTAsQ8TYzXZESm7U86qxamBngnZSSAOWpsnOIjRMZAm9St7SeF6d4oOwUCqgLKwGpgag9QRas/4fb8cl6ozsyOB0kMpI+S/K2+5YhnK00vNao0Bmp10GZ1Ohhht6WjdkFw7jEcQp8kUAf45H0sw4pKgoTBOSoNMBJvbJXLU8OGulRtPZIP3+drvB8QACAwpI5kfabR+1HDpFxaNqgH+Jf9BYDpYETVKmn3lQsFY1KpUjPrKoPyACC1rchQ7BTM+MaUt+44Kl3zDUSPK1didOUymAR52ocJqtdbtXpjP4EkeImN9ASPr0sJ4phiiS1M1C0y713BECZGkAHloZth6YYdfxC2ahfwZUcbYfneRqdQD6WbvAd4NbDbqzHxLTyHUfkZkH0Asp75d2W45zmK5lKZviAOkE8462Y/BNMrcKE7lSdjzZjYzCR0q4ByFPaEPHuBrerik6FCjj2gx7wbC3EHALVi7UhTOZSVZhJzk7biFy+utj/FKJa5sF+IUwV9VEi1DwtiuegvUaETzFs+b2Vgw8QjjAEFfmQMHwN7rQqUSxbwqfibQxrEnTWNrVdXgF2ytR7pcxLVCaamRplEkZus9ZsX3i9hWeULSPDBG/Ty9bebteCtIToeYn6WVdyrE35jD07WqgniXD1EV6Ejw0VqMxA1AABEe4+tmRe1AKgck0+YsBPVd79RpKJFQ+P9gMpb2Ma2YGI6sP2T9xZpwgehJi/mV2oRS8YUf0rZk1WuSGkxlZQyiPLb921jh+AU66hoIaAJXQEDXX0to7RcIZXW85/DCoya7y2U9DoTbThnEZpUZEkEEGOVjIBJFbCoS/GMwACk6mWJ3J/jahvmAtmaoQEEyQJ6bRO3P62+VsVQhzFVO8Mtpo2s6kE+vvaXjWP95TAAMgADz2A+e1pJCHs9uGRKiwdGEmNCxXMQDziVnz05WN+Ibg1a71KaNldpysdgwfMuYc1JEHyJtScNXI06CKVg5ZM8i3ib3k72K6iSD6t/mNrKAfMlkeInsMxNGvbyoBkB02yONGWPUHXnvYqqYmq10ZEzqqkEKYiRy5T6m1N2k4ct3qU71TUL3hZapAjMwAZWPUgBhPS1dc6iuc/M6QzGNtYA2svzYwGr4jLC/ZdwluWIAI5dVViZCjWNesfS1VgA/FXp6Kn4spqMBqtMEzDRozGE9CTytVYhekpAupidwCSPaedjvszwsLdjVIGesxZj5KcqrPQQT6k25hxAtLZshC1Cq9aZTE+F9B+zy87BOFXdBUdk8S1wtXUfrIo189NfObHVceOnH9r7WXiVTRvlWkwgUz4POm0upHWCWX921+ap6WJjxCO25c325olInKq5tJCydfQTbXUq0jVpgHN4YIKtEHbWIBHMHW3lr01Q+ApA/Wn+At8arVYE/o9NDqw//mytdi4y6mSb7clAkKsxoQBao4WuNOlWZ5/S3t3IA/URAPF5CCfVxaXiWJqtAktyPyH+ltfAVOpWU3mtRNE5BRpIwMimviZtY+MkeyixHGVixMHzsFWjJXFzK93o750XNtoQpSZPI7EWj3KmGIzKM0abfe33jYdzdFdgSuUqSOQZImPJsptBwvGFeiGYxlWWPSBJ2sTn0+4DxTQv/MyveKQN4Wo4AykNoZjUHlqeWnW2YNdFa6orBZErMbQdN/IjS0CpxDcXFRnObMIzZHM8gF8Op+ttOE4+kMtNpC7rlKxr5i2dEbAhf6PiROLLtk7mnoELqdtBDA6jpsbF2E0YQrTM5WIYzu25P1FgDH+JVLo1RSVRpiQJAI/lY44drul2pn4TUmqw31qMW+xA9rb8fHe4PyG6gKfMIL7xHSu9MZiSVQEgchAEsx8K+5nysvFx9UvDuh/RVKjzoQEK5dVJglTm6CxLfezapeaC06t9JXcAUo3Gu1SOmu4i1f8A+mFK6U2apfECArBqU/hCgggEvrmBM+28WMzg5FqpijemwIk2pdaznMtVyrclCLHuQTaLidc3Wmz1HciNAzTB8vOwq/FVO7TTu17qVEBgA3cZQPJmrKT02FodHiajWrI16r1iq6gCguUEncgVSTG+1lR4uSoy/rUqpb8L8WVKF+qvUUFGoSQxjIqHNoYiYLEjazPo4kl4Mpm8KAkEQYYyp0JBBA3sHXLs9o3kNVo3xXDoVlacwDvIzg6jSNLEnBXCLXIVEev3+aCJTIFGogDO2nloPKzLCrKlMItzHsSRBbtKrHIlPSCc2p3gMNPTSfUWB7leAhKtOXyMWdXFHBgvhpnOKZpltQuaVaJESOYB+dhq+dktOMzXsIANSUgfV7XmEAGNEAGWJ/MJHtGnpaZwvc/xN7QMSFpzUA3nKQYPl/EC1xh3A9yruUpYnSdlOqhBOnSagn2mxlwz2di61u9FbvPDlAyEbkE6yd4tJKk+6XaAY6dbX9OlP+Jv8xtrqXcNyA5aT/K2+7VdDp+Zh8mNpJFl2qqwr0KeU5SCwckxIlSoXbmGJ32FgKphdSm/6NiqnWMsx6aiB5crO/jHDadeh+kZKeRgy1HMAcjr5gx8rKrFsauNGR+LSoymCKVN2k+TQE+thXD3qGYmXrRlXdsMcuXqMWKjw6QBPMDr5mzM7LL4zUWplYWmSAesktMe5B6wLAWEcT3G8MKZriiWO9VCqk9M4JUe9mtwtgX4UEgq4cLBB33M7c5EeQtVe4NkS2RkK0JcXxYan+/9rJjjPHad5xejSutU50pvTqVFhkJEsAB+bKZnXnptYo7ccarUbnSFF+7NWo1NiN8pQkgHlO0jWyS4Svq3S8Cs4LwCAFganTnpYnIbQiZYsbkggRo3XFb1QqFKtA1ZghqR3/dJkfW2/E+LLwqkC5urbAsVieU62pf/AFYuwKsaFYlTr4k1+tveI9rt2rZR+GqgAz8Sb2Wei3/WH9xdXNWPXWqLsal7qZafgzJTGwaooYkky3hnQRZw3aorIpQgoQCpB0KkeH2yxFkTxhx3SvtBqSUnSYgkryM8rbOB+1CrcaYo1l7+ioOSDDoN4BOhXyO3I2MwAqvuFGD5sbsdDUdV+w5b5cmoPoCg1G4I1FlJg96ejWaidCJA5TlJET/W9nDg13dqdOoAMrorAZjMMoMbedhDiPsyvF4qVKlPuabFg1Mh2HKDm8B33tfOndagnFf0393iVHcuf+34VO8AQDztWi8JRkRHUnSTYhufAmLICC11IP8A8j/burVmM9keI1yoz3ZVB1io8+f/ALdsRhaqhfriyCdQXuiUal6pPVANFKgDSJU68+omLOW/3dSQRAGUaD38rDuFdlVSmiIwpMqEN8ZkkaifB1+1id8DvGkd3oObnqT+rYjFYEEznswoyLxdxT+BuPegAvCqinYsesakASY8rIXF8dq3qoalZ2YkyJJ08gNh7WYfbTef+muidXJ+SR/GwbwrwsL0SzyFG3n6aW2yOFG5WmY9Vg0x101t5Wn1G9mz/wCktFgCtRwfYj+Fpl87PrulPKVk75gSJMethTnQbmg4rtoxecDcWPcryrAkU3YCqORU8yOo3m3R12fMSQdMog9d7cy47gDXZzoe7OgY/brZ59m+I97h1B2M5aeUn9hmX7CxKOGXUyoqSpld2gdp34NjdaC57wVGp2TNtPUxrFl7iOAXy9KHvNdqrESFJ0X22tX/AI/8ZiVa8Ro7kieS7L9ALMW5UQVE2Gy5GBoQ7DhFWYqr1wnUUT4p9LFPAvaJXw6qtC95muzHdpLUp2IJOqjcr5yOljOtdljpZd8bUBlJidZH2tVMpujL5MII1OiEqTBGoOUgg6ESLU2PcRpcbrXrvHgNQgSBmbN4VHmT/G1P2R4o1fDKOYktTY0iT0Vxl/8ArFlt/wAQF/Y3ihSnwqKrxylqhWfUBfrYuLToxf8AEvFt4v1Y1a7yToFGiqOQVeQ+p52qCxsa8C8FU70uerOWYgae82O6/ZVcnTKoKH9YTP10sM/JxqephK8Z2FiI6bMfss7T6lzqpd69RmuzeETr3RJ0IO4Tqu2s2vm7LbolIjxM52djr7DYWVON4YbvXemdcp09LXTMmU9RK5MLYxZjy7d3m6XY/wDzH/8AW1kfXezG4qxN7xgWHPU+LOyk9ciMgPqQBZe0rqatVKYIBdgoJ21Nrr+4R2K4fbIgt8mzewjsVpss1KrMOgGX16zaxr9jF2NMimWDbhiSSPbaLT1gPAggwn5iTR4NpXL2NrjifgOtcgWYh0mMw0jpobUlA6Hyt3srC1hfFLKxRp13w3/4d3/uaf8AkW1jau4b/wDDu/8Ac0/8i2srWgB8z5b7bLZaTky2Wy2WkkSvbFRm63Zo+FvoV/2tGwjE1u1KmpR6jKolaakkA6yTYk45uPe3WiCRl7ynPuQP69baKvDi1omYKkRy1/j57i2HJYdqMLwoxPZZMwDjS712yKKiuBsykfXabaOIeMKdNu6WjUqVOgGnzJi3uhg603pAaRAHoNh99edtV6wpatWosKwYQQRPtYE9br4h4V+t3uBmPs14ovmptTMFhqrAxrupIB8rG3ZrWC4QCTEJVJP7z/6WiHh5KUmBJWCI5DSPlpaXwmFp4bXWNEFTfaBIH0FiePkG1ECzYiDbRS4JR7sZmYpDEMVylhEgCDsZB3sxKFWpd6dFjU79GkVAyQUIaDqNyNZHmLaqVwpO9QDbOYPWPI77ne1lebv3a01Z1AJ6AQJB19dNLd9RTc3CGhU8X3F81fuqahF2NRjoGOgGoAAmBmOmtl5xDWd0csUeBukjnqCp1mzI/wCXh69RQwYFIGsjQ6/SPl5WosXwpEpOhiGIzdJ2nmefW3OyirlirGFHYjphi6fFWcz+8P8Aawf29YQzd3eANFaoh061CbH/AAJ3avXpp8SPTDAba/DB9P4Wl8W4bTrXWrTqgZWqkazqS8ASNQZ287EdvbcAK+/rFJwnealC604WnEZi1Vio8UkAQCTY9wLHRVUrVpqjA/kYkEaHcgT7WouHMJS8XWiG3prlHqAUafqLXtO6LTq01YhVFMqu+kRAEbaD7WVZGVidbjRFIUQexbiWtVrMit3VLXIUpFmYKAWJJOWBvoLBvH2ClkpVx42ZskgEZgQSunI7izWw3DadWnoAwBJ1Ee8HVTG4tVcSXXW7hQTlr0jA1MB4aBz0JtfFkphQnMuPspEGuKbiaOB4dTIIYOxYHkxRyR9bC3DlwqC90mybqXSdjGm/lY/7VGBw+6xt3zx6BWFtXZ+wenRYxFPMmg2ZjJJPUgLYouev95UYx6X9jJly7Raq1FpJdxXWASUzgqJjYiCLEnEnFb3egtSldzVZtlJIj1gTa4e5UkUuFUHrHvaLVvdGotMCpTedAAd510tGDCtwdQNxZ4vjNXEbq5KKDlLFVD7awVLDWCINgKphr0lXvBGdQw6wRIkctNfcW6KxO40kokIiiRBAG419zZMcf1B+IFIGe5QIfI9P3Vyr7W4CVYgfMJ4ygtf4E6M4b/8ADu/9zT/yLaytXcN/+Hd/7mn/AJFtY2Nic+ZlstlstJyZbLZbLSSLXixP+mpvyRlJ9DpbbhOIjIJ3jlaViaK927skS6QB1gfOwfgGK/kfR0lSNP6ItnzEv3Qzjv1NQmq3s1WDofhO0b2iLU/Dku7AEySvLXfzNtX/AClCcyKuvXafnbzUwNVbM6ICOg5eZMk/Oy41UY2TN2K4iGTS1hwbQz3WoDpnzAdI+GfewVxLjaU0IB1A0sb8DXxBRKB/FSUd4GBBWZOoPKNiLE8VPJMA5GSzUXeEYwS76BTMZejDwn2JFo9T8TXjvHIRiGUArqB5kjnaPxbiSPfKtS7rkpsY2iTGrRyk6xaDgWOp3Zo3gBlHwyNR6He2nTc17aEuTeL3QqsaRL7EyF0A10IJHtbbj2OAgGoDHhLgb7gkDztS4zxPSpoaV2UAH8wGsnS0W43unUrURWDGjnXOBMsBv7W4UszvfUdvZpcMl1FUrla8P3pBOykjIPZY+ZtcYphwr0K1I6ZmeD0YNKn2YA224WyZafdxkIXJG2WREeVpVIfF+2/+axHXVReWJe4q+GsQRajqqlBmMqfyuTLRrtmmPI2k1r5XNbRfhnxEj6Aa22ceYYLtXWvTyqKg8SrzYGS3TUEWhYXjINQZhOszuDZRkXq0b4cli5PuT11cZimU6yCRz6dPlaFxFeKlRgKAJrZgKcAbzvB0Mam3vHMXj4fDPPoLQOH72z3yk2kTAnYmD/U24q7szrvqe+1e591h9zpnXI8GeZ7oz9bBXA1Osb0hphiiHNVj4QsRLcvTnZpdo3Dle/0LtToqM3eMzZjAUZCNT69JtS1OFatwpXS7owPfVi94qCdci5lQA/lifrZhXsuYrnC46+YXNeKjKvdMo65gTPpBFtQavspWRzamyj5yZtU3qpWpHPQKHTVKkx6gjUH5i2ipxhfX8Io0k01ZnJ+QC6+8WwLitmUBI+Ju47xbJcagZvEQF0ncmPb1slX52eGG3Pvf0Vb9IKqMj8pBE6DlBg+1g/Guxu801LUKi1x+r8L/ACPhPztrjBYdoRgzInsbUePDf/iXf+5p/wCRbWVq/h+mVutBWEEUqYIPIhBNrCxcSnzMtlstlpOTLZbLZaSRL4zfWu1ypKhmreUDPWbUgDZVB2X3sE1SzV1OYhnpU2JHImmGOnSZ0t9tlrH5lzLDD+M61Fshh4MSdLeMX45rVmCRlB5zJ+wtlssEVBO5uHaquQL1chkGYli+pJ+1iK64/WF3ahm8ME5vzQDGXN+rrIHK2Wy2mL7JmPuEqRcs+ck6nXbqBaqOHKTqLZbLQeIcRIdW4qrwOdtv4Yd4o/VUt7i322Wk5VAxxdmGKswaifhQhlPSXII22kT5WPLokhv7x/8ANbLZbaAP90Ce1cgLd1j/ALlQr6QjH6/wssqbNTchWMWy2WAyjcP459om2ohqasxPlaferiFoQCdSuv7wtlsti0J/Mb2DXQJd7uslop7nc+CbR+KbmGu4aYNNldT5gwR7gke9stlmC/7cV/8AKD2IrlGnS1Rn1iB62y2WWv5hYMveF0m8N/YpiPVyQT7BY9zYrG4PnFstlmmDWMQLL98taA8K+g+1tlstltJjMtlstlpJMtlstlpJ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s://encrypted-tbn0.gstatic.com/images?q=tbn:ANd9GcRjPDg5EQzwA9BfsGszh4W2RyuuQM0Q3DET4NLkKWLxmOa4K6WA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815" y="1672482"/>
            <a:ext cx="1242636" cy="1579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2132108"/>
            <a:ext cx="3006757" cy="507831"/>
          </a:xfrm>
          <a:prstGeom prst="rect">
            <a:avLst/>
          </a:prstGeom>
          <a:noFill/>
        </p:spPr>
        <p:txBody>
          <a:bodyPr wrap="square" rtlCol="0">
            <a:spAutoFit/>
          </a:bodyPr>
          <a:lstStyle/>
          <a:p>
            <a:pPr algn="just"/>
            <a:r>
              <a:rPr lang="en-US" sz="900" i="1" dirty="0" smtClean="0"/>
              <a:t>For Sept. 11 hijacker Mohammed Atta, “the central theme was that his country was turning into ‘</a:t>
            </a:r>
            <a:r>
              <a:rPr lang="en-US" sz="900" i="1" dirty="0" err="1" smtClean="0"/>
              <a:t>McEgypt</a:t>
            </a:r>
            <a:r>
              <a:rPr lang="en-US" sz="900" i="1" dirty="0" smtClean="0"/>
              <a:t>’…Atta despised this kind of thing”</a:t>
            </a:r>
            <a:endParaRPr lang="en-US" sz="900" i="1" dirty="0"/>
          </a:p>
        </p:txBody>
      </p:sp>
    </p:spTree>
    <p:extLst>
      <p:ext uri="{BB962C8B-B14F-4D97-AF65-F5344CB8AC3E}">
        <p14:creationId xmlns:p14="http://schemas.microsoft.com/office/powerpoint/2010/main" val="389738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143000"/>
            <a:ext cx="8991600" cy="4114800"/>
          </a:xfrm>
        </p:spPr>
        <p:txBody>
          <a:bodyPr/>
          <a:lstStyle/>
          <a:p>
            <a:r>
              <a:rPr lang="en-US" sz="1800" dirty="0" smtClean="0"/>
              <a:t>Furthermore, in a counterintuitive finding, Axelrod discovered that the number of cultural regions did not monotonically increase with territory size: </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smtClean="0"/>
          </a:p>
          <a:p>
            <a:r>
              <a:rPr lang="en-US" sz="1800" dirty="0" smtClean="0"/>
              <a:t>Lesser </a:t>
            </a:r>
            <a:r>
              <a:rPr lang="en-US" sz="1800" dirty="0"/>
              <a:t>size territories </a:t>
            </a:r>
            <a:r>
              <a:rPr lang="en-US" sz="1800" dirty="0" smtClean="0"/>
              <a:t>obviously </a:t>
            </a:r>
            <a:r>
              <a:rPr lang="en-US" sz="1800" dirty="0"/>
              <a:t>have </a:t>
            </a:r>
            <a:r>
              <a:rPr lang="en-US" sz="1800" dirty="0" smtClean="0"/>
              <a:t>smaller numbers </a:t>
            </a:r>
            <a:r>
              <a:rPr lang="en-US" sz="1800" dirty="0"/>
              <a:t>of final </a:t>
            </a:r>
            <a:r>
              <a:rPr lang="en-US" sz="1800" dirty="0" smtClean="0"/>
              <a:t>cultural regions due to lack of available cells, </a:t>
            </a:r>
            <a:r>
              <a:rPr lang="en-US" sz="1800" dirty="0"/>
              <a:t>but </a:t>
            </a:r>
            <a:r>
              <a:rPr lang="en-US" sz="1800" dirty="0" smtClean="0"/>
              <a:t>larger </a:t>
            </a:r>
            <a:r>
              <a:rPr lang="en-US" sz="1800" dirty="0"/>
              <a:t>territories </a:t>
            </a:r>
            <a:r>
              <a:rPr lang="en-US" sz="1800" dirty="0" smtClean="0"/>
              <a:t>likewise have smaller numbers of regions because they provide “enough</a:t>
            </a:r>
            <a:r>
              <a:rPr lang="en-US" sz="1800" dirty="0"/>
              <a:t>” chances for interaction </a:t>
            </a:r>
            <a:r>
              <a:rPr lang="en-US" sz="1800" dirty="0" smtClean="0"/>
              <a:t>such that </a:t>
            </a:r>
            <a:r>
              <a:rPr lang="en-US" sz="1800" dirty="0"/>
              <a:t>eventually all cultural regions become homogeneous</a:t>
            </a:r>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1428"/>
          <a:stretch/>
        </p:blipFill>
        <p:spPr bwMode="auto">
          <a:xfrm>
            <a:off x="1524000" y="1763486"/>
            <a:ext cx="6581775" cy="3951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802326" y="2438400"/>
            <a:ext cx="3808273" cy="861774"/>
          </a:xfrm>
          <a:prstGeom prst="rect">
            <a:avLst/>
          </a:prstGeom>
          <a:noFill/>
        </p:spPr>
        <p:txBody>
          <a:bodyPr wrap="square" rtlCol="0">
            <a:spAutoFit/>
          </a:bodyPr>
          <a:lstStyle/>
          <a:p>
            <a:r>
              <a:rPr lang="en-US" sz="1000" dirty="0" smtClean="0"/>
              <a:t>Note: The parameters for these runs are five cultural features, 15 traits per feature, and four neighbors for interior sites.  Each territory size was replicated 40 times, except the territories with 50 X 50 sites and 100 X 100 sites, which were replicated 10 times.</a:t>
            </a:r>
            <a:endParaRPr lang="en-US" sz="1000" dirty="0"/>
          </a:p>
        </p:txBody>
      </p:sp>
    </p:spTree>
    <p:extLst>
      <p:ext uri="{BB962C8B-B14F-4D97-AF65-F5344CB8AC3E}">
        <p14:creationId xmlns:p14="http://schemas.microsoft.com/office/powerpoint/2010/main" val="150651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990600"/>
            <a:ext cx="8991600" cy="4114800"/>
          </a:xfrm>
        </p:spPr>
        <p:txBody>
          <a:bodyPr/>
          <a:lstStyle/>
          <a:p>
            <a:r>
              <a:rPr lang="en-US" sz="1800" dirty="0" smtClean="0"/>
              <a:t>All of these findings of Axelrod’s cultural model were later verified by </a:t>
            </a:r>
            <a:r>
              <a:rPr lang="en-US" sz="1800" dirty="0"/>
              <a:t>I</a:t>
            </a:r>
            <a:r>
              <a:rPr lang="en-US" sz="1800" dirty="0" smtClean="0"/>
              <a:t>BM researchers Robert Axtell and Joshua Epstein.  Axtell and Epstein coded Axelrod’s cultural model into their own simulation framework called </a:t>
            </a:r>
            <a:r>
              <a:rPr lang="en-US" sz="1800" dirty="0" err="1" smtClean="0"/>
              <a:t>Sugarscape</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1800" dirty="0" smtClean="0"/>
          </a:p>
          <a:p>
            <a:r>
              <a:rPr lang="en-US" sz="1800" dirty="0" smtClean="0"/>
              <a:t>They verified the stochastic values via statistical equivalence hypothesis testing.  The only statistically significant difference between systems  (20 X 20 territories) was due to random selection with replacement for Axelrod, and random selection without replacement for </a:t>
            </a:r>
            <a:r>
              <a:rPr lang="en-US" sz="1800" dirty="0" err="1" smtClean="0"/>
              <a:t>Sugarscape</a:t>
            </a:r>
            <a:endParaRPr lang="en-US" sz="1800" dirty="0" smtClean="0"/>
          </a:p>
          <a:p>
            <a:pPr marL="0" indent="0">
              <a:buNone/>
            </a:pPr>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09775"/>
            <a:ext cx="4267200"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249"/>
          <a:stretch/>
        </p:blipFill>
        <p:spPr bwMode="auto">
          <a:xfrm>
            <a:off x="4953000" y="2028825"/>
            <a:ext cx="4607169"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172200" y="2362200"/>
            <a:ext cx="3016967" cy="1200329"/>
          </a:xfrm>
          <a:prstGeom prst="rect">
            <a:avLst/>
          </a:prstGeom>
          <a:noFill/>
        </p:spPr>
        <p:txBody>
          <a:bodyPr wrap="square" rtlCol="0">
            <a:spAutoFit/>
          </a:bodyPr>
          <a:lstStyle/>
          <a:p>
            <a:r>
              <a:rPr lang="en-US" sz="800" dirty="0" smtClean="0"/>
              <a:t>Note: The parameters for these runs are five cultural features, 15 traits per feature, and four neighbors for interior sites.  Each territory size was replicated 40 times, except the territories with 50 X 50 sites and 100 X 100 sites, which were replicated 10 times.</a:t>
            </a:r>
          </a:p>
          <a:p>
            <a:endParaRPr lang="en-US" sz="800" dirty="0"/>
          </a:p>
          <a:p>
            <a:r>
              <a:rPr lang="en-US" sz="800" dirty="0" smtClean="0"/>
              <a:t>Open squares represent </a:t>
            </a:r>
            <a:r>
              <a:rPr lang="en-US" sz="800" dirty="0" err="1" smtClean="0"/>
              <a:t>Sugarscape</a:t>
            </a:r>
            <a:r>
              <a:rPr lang="en-US" sz="800" dirty="0" smtClean="0"/>
              <a:t> data for 5 X 5, 10 X 10, and 20 X 20 sites / territory.  Open diamonds represent </a:t>
            </a:r>
            <a:r>
              <a:rPr lang="en-US" sz="800" dirty="0" err="1" smtClean="0"/>
              <a:t>Sugarscape</a:t>
            </a:r>
            <a:r>
              <a:rPr lang="en-US" sz="800" dirty="0" smtClean="0"/>
              <a:t> means plus or minus one standard deviation</a:t>
            </a:r>
            <a:endParaRPr lang="en-US" sz="800" dirty="0"/>
          </a:p>
        </p:txBody>
      </p:sp>
    </p:spTree>
    <p:extLst>
      <p:ext uri="{BB962C8B-B14F-4D97-AF65-F5344CB8AC3E}">
        <p14:creationId xmlns:p14="http://schemas.microsoft.com/office/powerpoint/2010/main" val="831173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Dissemination of Culture: Significance</a:t>
            </a:r>
            <a:endParaRPr lang="en-US" dirty="0"/>
          </a:p>
        </p:txBody>
      </p:sp>
      <p:sp>
        <p:nvSpPr>
          <p:cNvPr id="3" name="Content Placeholder 2"/>
          <p:cNvSpPr>
            <a:spLocks noGrp="1"/>
          </p:cNvSpPr>
          <p:nvPr>
            <p:ph idx="1"/>
          </p:nvPr>
        </p:nvSpPr>
        <p:spPr>
          <a:xfrm>
            <a:off x="685800" y="1981200"/>
            <a:ext cx="8153400" cy="4114800"/>
          </a:xfrm>
        </p:spPr>
        <p:txBody>
          <a:bodyPr/>
          <a:lstStyle/>
          <a:p>
            <a:r>
              <a:rPr lang="en-US" dirty="0" smtClean="0"/>
              <a:t>Even simple models can yield counterintuitive results</a:t>
            </a:r>
          </a:p>
          <a:p>
            <a:endParaRPr lang="en-US" dirty="0"/>
          </a:p>
          <a:p>
            <a:r>
              <a:rPr lang="en-US" dirty="0" smtClean="0"/>
              <a:t>Verification of models is possible</a:t>
            </a:r>
          </a:p>
          <a:p>
            <a:pPr lvl="1"/>
            <a:r>
              <a:rPr lang="en-US" dirty="0" smtClean="0"/>
              <a:t>Run the models on different frameworks</a:t>
            </a:r>
          </a:p>
          <a:p>
            <a:pPr lvl="1"/>
            <a:r>
              <a:rPr lang="en-US" dirty="0" smtClean="0"/>
              <a:t>Have different people encode them</a:t>
            </a:r>
          </a:p>
          <a:p>
            <a:pPr lvl="2"/>
            <a:r>
              <a:rPr lang="en-US" dirty="0" smtClean="0"/>
              <a:t>Need to meet in order to iron out differences, even small ones</a:t>
            </a:r>
          </a:p>
          <a:p>
            <a:pPr lvl="3"/>
            <a:r>
              <a:rPr lang="en-US" dirty="0" smtClean="0"/>
              <a:t>E.g. Random selection with replacement versus without</a:t>
            </a:r>
          </a:p>
          <a:p>
            <a:pPr lvl="1"/>
            <a:r>
              <a:rPr lang="en-US" dirty="0" smtClean="0"/>
              <a:t>Use statistical equivalence to test stochastic outputs</a:t>
            </a:r>
          </a:p>
          <a:p>
            <a:pPr lvl="1"/>
            <a:endParaRPr lang="en-US" dirty="0"/>
          </a:p>
          <a:p>
            <a:r>
              <a:rPr lang="en-US" dirty="0" smtClean="0"/>
              <a:t>BUT verification is not necessarily easy:</a:t>
            </a:r>
          </a:p>
          <a:p>
            <a:pPr lvl="1"/>
            <a:r>
              <a:rPr lang="en-US" dirty="0" smtClean="0"/>
              <a:t>Even with this very easy model, Axelrod and Axtell took more than four months to discover the random selection problem</a:t>
            </a:r>
          </a:p>
          <a:p>
            <a:pPr lvl="1"/>
            <a:endParaRPr lang="en-US" dirty="0"/>
          </a:p>
        </p:txBody>
      </p:sp>
    </p:spTree>
    <p:extLst>
      <p:ext uri="{BB962C8B-B14F-4D97-AF65-F5344CB8AC3E}">
        <p14:creationId xmlns:p14="http://schemas.microsoft.com/office/powerpoint/2010/main" val="3377768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610600" cy="1143000"/>
          </a:xfrm>
        </p:spPr>
        <p:txBody>
          <a:bodyPr/>
          <a:lstStyle/>
          <a:p>
            <a:r>
              <a:rPr lang="en-US" dirty="0" smtClean="0"/>
              <a:t>Example ABM #3:</a:t>
            </a:r>
            <a:br>
              <a:rPr lang="en-US" dirty="0" smtClean="0"/>
            </a:br>
            <a:r>
              <a:rPr lang="en-US" dirty="0" smtClean="0"/>
              <a:t> </a:t>
            </a:r>
            <a:br>
              <a:rPr lang="en-US" dirty="0" smtClean="0"/>
            </a:br>
            <a:r>
              <a:rPr lang="en-US" dirty="0" smtClean="0"/>
              <a:t>Systemic Risk of </a:t>
            </a:r>
            <a:br>
              <a:rPr lang="en-US" dirty="0" smtClean="0"/>
            </a:br>
            <a:r>
              <a:rPr lang="en-US" dirty="0" smtClean="0"/>
              <a:t>Financial Leverage</a:t>
            </a:r>
            <a:endParaRPr lang="en-US" dirty="0"/>
          </a:p>
        </p:txBody>
      </p:sp>
    </p:spTree>
    <p:extLst>
      <p:ext uri="{BB962C8B-B14F-4D97-AF65-F5344CB8AC3E}">
        <p14:creationId xmlns:p14="http://schemas.microsoft.com/office/powerpoint/2010/main" val="356542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839200" cy="4114800"/>
          </a:xfrm>
        </p:spPr>
        <p:txBody>
          <a:bodyPr/>
          <a:lstStyle/>
          <a:p>
            <a:r>
              <a:rPr lang="en-US" sz="2000" dirty="0" smtClean="0"/>
              <a:t>In 2010 and 2011, Stefan </a:t>
            </a:r>
            <a:r>
              <a:rPr lang="en-US" sz="2000" dirty="0" err="1" smtClean="0"/>
              <a:t>Thurner</a:t>
            </a:r>
            <a:r>
              <a:rPr lang="en-US" sz="2000" dirty="0" smtClean="0"/>
              <a:t> et. al. created an Agent-Based Model to isolate and highlight the effects of leverage  </a:t>
            </a:r>
          </a:p>
          <a:p>
            <a:endParaRPr lang="en-US" sz="2000" dirty="0" smtClean="0"/>
          </a:p>
          <a:p>
            <a:r>
              <a:rPr lang="en-US" sz="2000" dirty="0" smtClean="0"/>
              <a:t>The model consists of:</a:t>
            </a:r>
          </a:p>
          <a:p>
            <a:pPr lvl="1"/>
            <a:r>
              <a:rPr lang="en-US" sz="1400" dirty="0"/>
              <a:t>A pool of noise traders (uninformed investors, “dumb money”)</a:t>
            </a:r>
          </a:p>
          <a:p>
            <a:pPr lvl="1"/>
            <a:r>
              <a:rPr lang="en-US" sz="1400" dirty="0" smtClean="0"/>
              <a:t>10 </a:t>
            </a:r>
            <a:r>
              <a:rPr lang="en-US" sz="1400" u="sng" dirty="0" smtClean="0"/>
              <a:t>long-only value </a:t>
            </a:r>
            <a:r>
              <a:rPr lang="en-US" sz="1400" dirty="0" smtClean="0"/>
              <a:t>funds (informed investors, “smart money”) </a:t>
            </a:r>
          </a:p>
          <a:p>
            <a:pPr lvl="1"/>
            <a:r>
              <a:rPr lang="en-US" sz="1400" dirty="0" smtClean="0"/>
              <a:t>A bank to provide leverage, set boundaries, and absorb losses</a:t>
            </a:r>
          </a:p>
          <a:p>
            <a:pPr lvl="1"/>
            <a:r>
              <a:rPr lang="en-US" sz="1400" dirty="0" smtClean="0"/>
              <a:t>A pool of fund investors who move money around the funds, depending on their performance</a:t>
            </a:r>
          </a:p>
          <a:p>
            <a:pPr lvl="1"/>
            <a:r>
              <a:rPr lang="en-US" sz="1400" dirty="0" smtClean="0"/>
              <a:t>A single asset </a:t>
            </a:r>
            <a:r>
              <a:rPr lang="en-US" sz="1400" dirty="0"/>
              <a:t>of quantity N and value V, </a:t>
            </a:r>
            <a:r>
              <a:rPr lang="en-US" sz="1400" u="sng" dirty="0"/>
              <a:t>where V is known to all the funds</a:t>
            </a:r>
          </a:p>
          <a:p>
            <a:pPr lvl="1"/>
            <a:endParaRPr lang="en-US" sz="1400" dirty="0" smtClean="0"/>
          </a:p>
          <a:p>
            <a:pPr lvl="1"/>
            <a:endParaRPr lang="en-US" sz="1400" dirty="0" smtClean="0"/>
          </a:p>
          <a:p>
            <a:pPr lvl="1"/>
            <a:endParaRPr lang="en-US" sz="1400" dirty="0"/>
          </a:p>
          <a:p>
            <a:endParaRPr lang="en-US" sz="2000" dirty="0" smtClean="0"/>
          </a:p>
          <a:p>
            <a:endParaRPr lang="en-US" sz="2000" dirty="0" smtClean="0"/>
          </a:p>
          <a:p>
            <a:pPr marL="0" indent="0">
              <a:buNone/>
            </a:pPr>
            <a:endParaRPr lang="en-US" sz="2000" dirty="0"/>
          </a:p>
          <a:p>
            <a:endParaRPr lang="en-US" sz="2000" dirty="0" smtClean="0"/>
          </a:p>
          <a:p>
            <a:r>
              <a:rPr lang="en-US" sz="2000" dirty="0" smtClean="0"/>
              <a:t>The performance and behavior of the funds, and their systemic impact, is analyzed under different leverage scenarios</a:t>
            </a:r>
          </a:p>
          <a:p>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Financial Leverage</a:t>
            </a:r>
            <a:endParaRPr lang="en-US" dirty="0"/>
          </a:p>
        </p:txBody>
      </p:sp>
      <p:grpSp>
        <p:nvGrpSpPr>
          <p:cNvPr id="51" name="Group 50"/>
          <p:cNvGrpSpPr/>
          <p:nvPr/>
        </p:nvGrpSpPr>
        <p:grpSpPr>
          <a:xfrm>
            <a:off x="2667000" y="4343400"/>
            <a:ext cx="4495800" cy="1676400"/>
            <a:chOff x="2667000" y="4298369"/>
            <a:chExt cx="4495800" cy="1676400"/>
          </a:xfrm>
        </p:grpSpPr>
        <p:sp>
          <p:nvSpPr>
            <p:cNvPr id="5" name="Rectangle 4"/>
            <p:cNvSpPr/>
            <p:nvPr/>
          </p:nvSpPr>
          <p:spPr bwMode="auto">
            <a:xfrm>
              <a:off x="4565899" y="4343400"/>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6" name="Rectangle 5"/>
            <p:cNvSpPr/>
            <p:nvPr/>
          </p:nvSpPr>
          <p:spPr bwMode="auto">
            <a:xfrm>
              <a:off x="4565899" y="4731369"/>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8" name="Rectangle 7"/>
            <p:cNvSpPr/>
            <p:nvPr/>
          </p:nvSpPr>
          <p:spPr bwMode="auto">
            <a:xfrm>
              <a:off x="4541051" y="5521828"/>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9" name="TextBox 8"/>
            <p:cNvSpPr txBox="1"/>
            <p:nvPr/>
          </p:nvSpPr>
          <p:spPr>
            <a:xfrm>
              <a:off x="4777223" y="5142317"/>
              <a:ext cx="364202" cy="307777"/>
            </a:xfrm>
            <a:prstGeom prst="rect">
              <a:avLst/>
            </a:prstGeom>
            <a:noFill/>
          </p:spPr>
          <p:txBody>
            <a:bodyPr wrap="none" rtlCol="0">
              <a:spAutoFit/>
            </a:bodyPr>
            <a:lstStyle/>
            <a:p>
              <a:r>
                <a:rPr lang="en-US" dirty="0" smtClean="0"/>
                <a:t>…</a:t>
              </a:r>
              <a:endParaRPr lang="en-US" dirty="0"/>
            </a:p>
          </p:txBody>
        </p:sp>
        <p:sp>
          <p:nvSpPr>
            <p:cNvPr id="10" name="Cloud 9"/>
            <p:cNvSpPr/>
            <p:nvPr/>
          </p:nvSpPr>
          <p:spPr bwMode="auto">
            <a:xfrm>
              <a:off x="2667000" y="4613731"/>
              <a:ext cx="1266541" cy="796469"/>
            </a:xfrm>
            <a:prstGeom prst="cloud">
              <a:avLst/>
            </a:prstGeom>
            <a:solidFill>
              <a:schemeClr val="accent1"/>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Noise </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t>Traders</a:t>
              </a:r>
              <a:endParaRPr kumimoji="0" lang="en-US" sz="1400" b="1" i="0" u="none" strike="noStrike" cap="none" normalizeH="0" baseline="0" dirty="0" smtClean="0">
                <a:ln>
                  <a:noFill/>
                </a:ln>
                <a:solidFill>
                  <a:srgbClr val="000000"/>
                </a:solidFill>
                <a:effectLst/>
                <a:latin typeface="Arial" charset="0"/>
              </a:endParaRPr>
            </a:p>
          </p:txBody>
        </p:sp>
        <p:grpSp>
          <p:nvGrpSpPr>
            <p:cNvPr id="16" name="Group 15"/>
            <p:cNvGrpSpPr/>
            <p:nvPr/>
          </p:nvGrpSpPr>
          <p:grpSpPr>
            <a:xfrm>
              <a:off x="6172200" y="4298369"/>
              <a:ext cx="990600" cy="798917"/>
              <a:chOff x="4648200" y="4343400"/>
              <a:chExt cx="990600" cy="798917"/>
            </a:xfrm>
          </p:grpSpPr>
          <p:sp>
            <p:nvSpPr>
              <p:cNvPr id="11" name="Oval 10"/>
              <p:cNvSpPr/>
              <p:nvPr/>
            </p:nvSpPr>
            <p:spPr bwMode="auto">
              <a:xfrm>
                <a:off x="4648200" y="4343400"/>
                <a:ext cx="990600" cy="798917"/>
              </a:xfrm>
              <a:prstGeom prst="ellipse">
                <a:avLst/>
              </a:prstGeom>
              <a:solidFill>
                <a:schemeClr val="accent3">
                  <a:lumMod val="65000"/>
                </a:schemeClr>
              </a:solidFill>
              <a:ln>
                <a:no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Arial" charset="0"/>
                </a:endParaRPr>
              </a:p>
            </p:txBody>
          </p:sp>
          <p:sp>
            <p:nvSpPr>
              <p:cNvPr id="12" name="TextBox 11"/>
              <p:cNvSpPr txBox="1"/>
              <p:nvPr/>
            </p:nvSpPr>
            <p:spPr>
              <a:xfrm>
                <a:off x="4832357" y="4572000"/>
                <a:ext cx="622286" cy="307777"/>
              </a:xfrm>
              <a:prstGeom prst="rect">
                <a:avLst/>
              </a:prstGeom>
              <a:noFill/>
            </p:spPr>
            <p:txBody>
              <a:bodyPr wrap="none" rtlCol="0">
                <a:spAutoFit/>
              </a:bodyPr>
              <a:lstStyle/>
              <a:p>
                <a:r>
                  <a:rPr lang="en-US" dirty="0" smtClean="0"/>
                  <a:t>Bank</a:t>
                </a:r>
                <a:endParaRPr lang="en-US" dirty="0"/>
              </a:p>
            </p:txBody>
          </p:sp>
        </p:grpSp>
        <p:grpSp>
          <p:nvGrpSpPr>
            <p:cNvPr id="22" name="Group 21"/>
            <p:cNvGrpSpPr/>
            <p:nvPr/>
          </p:nvGrpSpPr>
          <p:grpSpPr>
            <a:xfrm>
              <a:off x="6172200" y="5288969"/>
              <a:ext cx="990600" cy="685800"/>
              <a:chOff x="4724400" y="5410200"/>
              <a:chExt cx="990600" cy="685800"/>
            </a:xfrm>
          </p:grpSpPr>
          <p:grpSp>
            <p:nvGrpSpPr>
              <p:cNvPr id="21" name="Group 20"/>
              <p:cNvGrpSpPr/>
              <p:nvPr/>
            </p:nvGrpSpPr>
            <p:grpSpPr>
              <a:xfrm>
                <a:off x="4724400" y="5418015"/>
                <a:ext cx="990600" cy="677985"/>
                <a:chOff x="4724400" y="5418015"/>
                <a:chExt cx="990600" cy="677985"/>
              </a:xfrm>
            </p:grpSpPr>
            <p:sp>
              <p:nvSpPr>
                <p:cNvPr id="13" name="Oval 12"/>
                <p:cNvSpPr/>
                <p:nvPr/>
              </p:nvSpPr>
              <p:spPr bwMode="auto">
                <a:xfrm>
                  <a:off x="4887867" y="55704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17" name="Oval 16"/>
                <p:cNvSpPr/>
                <p:nvPr/>
              </p:nvSpPr>
              <p:spPr bwMode="auto">
                <a:xfrm>
                  <a:off x="4800600" y="54942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18" name="Oval 17"/>
                <p:cNvSpPr/>
                <p:nvPr/>
              </p:nvSpPr>
              <p:spPr bwMode="auto">
                <a:xfrm>
                  <a:off x="4724400" y="54180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grpSp>
          <p:sp>
            <p:nvSpPr>
              <p:cNvPr id="19" name="TextBox 18"/>
              <p:cNvSpPr txBox="1"/>
              <p:nvPr/>
            </p:nvSpPr>
            <p:spPr>
              <a:xfrm>
                <a:off x="4724400" y="5410200"/>
                <a:ext cx="867545" cy="461665"/>
              </a:xfrm>
              <a:prstGeom prst="rect">
                <a:avLst/>
              </a:prstGeom>
              <a:noFill/>
            </p:spPr>
            <p:txBody>
              <a:bodyPr wrap="none" rtlCol="0">
                <a:spAutoFit/>
              </a:bodyPr>
              <a:lstStyle/>
              <a:p>
                <a:pPr algn="ctr"/>
                <a:r>
                  <a:rPr lang="en-US" sz="1200" dirty="0" smtClean="0"/>
                  <a:t>Fund </a:t>
                </a:r>
              </a:p>
              <a:p>
                <a:pPr algn="ctr"/>
                <a:r>
                  <a:rPr lang="en-US" sz="1200" dirty="0" smtClean="0"/>
                  <a:t>Investors</a:t>
                </a:r>
                <a:endParaRPr lang="en-US" sz="1200" dirty="0"/>
              </a:p>
            </p:txBody>
          </p:sp>
        </p:grpSp>
        <p:cxnSp>
          <p:nvCxnSpPr>
            <p:cNvPr id="24" name="Straight Arrow Connector 23"/>
            <p:cNvCxnSpPr>
              <a:stCxn id="11" idx="2"/>
              <a:endCxn id="5" idx="3"/>
            </p:cNvCxnSpPr>
            <p:nvPr/>
          </p:nvCxnSpPr>
          <p:spPr bwMode="auto">
            <a:xfrm flipH="1" flipV="1">
              <a:off x="5385354" y="4497289"/>
              <a:ext cx="786846" cy="200539"/>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a:off x="5385354" y="4731369"/>
              <a:ext cx="786846" cy="153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11" idx="2"/>
            </p:cNvCxnSpPr>
            <p:nvPr/>
          </p:nvCxnSpPr>
          <p:spPr bwMode="auto">
            <a:xfrm flipH="1">
              <a:off x="5410200" y="4697828"/>
              <a:ext cx="762000" cy="977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a:stCxn id="5" idx="1"/>
            </p:cNvCxnSpPr>
            <p:nvPr/>
          </p:nvCxnSpPr>
          <p:spPr bwMode="auto">
            <a:xfrm flipH="1">
              <a:off x="3944427" y="4497289"/>
              <a:ext cx="621472" cy="465936"/>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H="1">
              <a:off x="3944427" y="4885257"/>
              <a:ext cx="596624" cy="7796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p:nvPr/>
          </p:nvCxnSpPr>
          <p:spPr bwMode="auto">
            <a:xfrm flipH="1" flipV="1">
              <a:off x="3944427" y="4963225"/>
              <a:ext cx="596626" cy="712492"/>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stCxn id="19" idx="1"/>
              <a:endCxn id="5" idx="3"/>
            </p:cNvCxnSpPr>
            <p:nvPr/>
          </p:nvCxnSpPr>
          <p:spPr bwMode="auto">
            <a:xfrm flipH="1" flipV="1">
              <a:off x="5385354" y="4497289"/>
              <a:ext cx="786846" cy="1022513"/>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p:cNvCxnSpPr/>
            <p:nvPr/>
          </p:nvCxnSpPr>
          <p:spPr bwMode="auto">
            <a:xfrm flipH="1" flipV="1">
              <a:off x="5385354" y="4924241"/>
              <a:ext cx="786846" cy="597587"/>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5410200" y="5519801"/>
              <a:ext cx="762000" cy="192175"/>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081815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Essentials</a:t>
            </a:r>
            <a:endParaRPr lang="en-US" dirty="0"/>
          </a:p>
        </p:txBody>
      </p:sp>
      <p:sp>
        <p:nvSpPr>
          <p:cNvPr id="4" name="TextBox 3"/>
          <p:cNvSpPr txBox="1"/>
          <p:nvPr/>
        </p:nvSpPr>
        <p:spPr>
          <a:xfrm>
            <a:off x="3309676" y="2812450"/>
            <a:ext cx="990600" cy="369332"/>
          </a:xfrm>
          <a:prstGeom prst="rect">
            <a:avLst/>
          </a:prstGeom>
          <a:noFill/>
        </p:spPr>
        <p:txBody>
          <a:bodyPr wrap="square" rtlCol="0">
            <a:spAutoFit/>
          </a:bodyPr>
          <a:lstStyle/>
          <a:p>
            <a:r>
              <a:rPr lang="en-US" sz="900" dirty="0" smtClean="0">
                <a:solidFill>
                  <a:srgbClr val="C00000"/>
                </a:solidFill>
              </a:rPr>
              <a:t>Noise Trader Demand</a:t>
            </a:r>
            <a:endParaRPr lang="en-US" sz="900" dirty="0">
              <a:solidFill>
                <a:srgbClr val="C00000"/>
              </a:solidFill>
            </a:endParaRPr>
          </a:p>
        </p:txBody>
      </p:sp>
      <p:sp>
        <p:nvSpPr>
          <p:cNvPr id="29" name="TextBox 28"/>
          <p:cNvSpPr txBox="1"/>
          <p:nvPr/>
        </p:nvSpPr>
        <p:spPr>
          <a:xfrm>
            <a:off x="4495800" y="2812450"/>
            <a:ext cx="1066800" cy="369332"/>
          </a:xfrm>
          <a:prstGeom prst="rect">
            <a:avLst/>
          </a:prstGeom>
          <a:noFill/>
        </p:spPr>
        <p:txBody>
          <a:bodyPr wrap="square" rtlCol="0">
            <a:spAutoFit/>
          </a:bodyPr>
          <a:lstStyle/>
          <a:p>
            <a:r>
              <a:rPr lang="en-US" sz="900" dirty="0" smtClean="0">
                <a:solidFill>
                  <a:srgbClr val="C00000"/>
                </a:solidFill>
              </a:rPr>
              <a:t>Sum of All Fund Demand</a:t>
            </a:r>
            <a:endParaRPr lang="en-US" sz="900" dirty="0">
              <a:solidFill>
                <a:srgbClr val="C00000"/>
              </a:solidFill>
            </a:endParaRPr>
          </a:p>
        </p:txBody>
      </p:sp>
      <p:sp>
        <p:nvSpPr>
          <p:cNvPr id="30" name="TextBox 29"/>
          <p:cNvSpPr txBox="1"/>
          <p:nvPr/>
        </p:nvSpPr>
        <p:spPr>
          <a:xfrm>
            <a:off x="5697834" y="2812450"/>
            <a:ext cx="762000" cy="369332"/>
          </a:xfrm>
          <a:prstGeom prst="rect">
            <a:avLst/>
          </a:prstGeom>
          <a:noFill/>
        </p:spPr>
        <p:txBody>
          <a:bodyPr wrap="square" rtlCol="0">
            <a:spAutoFit/>
          </a:bodyPr>
          <a:lstStyle/>
          <a:p>
            <a:pPr algn="ctr"/>
            <a:r>
              <a:rPr lang="en-US" sz="900" dirty="0" smtClean="0">
                <a:solidFill>
                  <a:srgbClr val="C00000"/>
                </a:solidFill>
              </a:rPr>
              <a:t>Quantity of Asset</a:t>
            </a:r>
            <a:endParaRPr lang="en-US" sz="900" dirty="0">
              <a:solidFill>
                <a:srgbClr val="C00000"/>
              </a:solidFill>
            </a:endParaRPr>
          </a:p>
        </p:txBody>
      </p:sp>
      <p:sp>
        <p:nvSpPr>
          <p:cNvPr id="34" name="TextBox 33"/>
          <p:cNvSpPr txBox="1"/>
          <p:nvPr/>
        </p:nvSpPr>
        <p:spPr>
          <a:xfrm>
            <a:off x="1369925" y="4876801"/>
            <a:ext cx="1447800" cy="507831"/>
          </a:xfrm>
          <a:prstGeom prst="rect">
            <a:avLst/>
          </a:prstGeom>
          <a:noFill/>
        </p:spPr>
        <p:txBody>
          <a:bodyPr wrap="square" rtlCol="0">
            <a:spAutoFit/>
          </a:bodyPr>
          <a:lstStyle/>
          <a:p>
            <a:r>
              <a:rPr lang="en-US" sz="900" dirty="0" smtClean="0"/>
              <a:t>Dollar value of Noise Trader holdings for time t</a:t>
            </a:r>
            <a:endParaRPr lang="en-US" sz="900" dirty="0"/>
          </a:p>
        </p:txBody>
      </p:sp>
      <p:sp>
        <p:nvSpPr>
          <p:cNvPr id="36" name="TextBox 35"/>
          <p:cNvSpPr txBox="1"/>
          <p:nvPr/>
        </p:nvSpPr>
        <p:spPr>
          <a:xfrm>
            <a:off x="3352800" y="4876801"/>
            <a:ext cx="1447800" cy="646331"/>
          </a:xfrm>
          <a:prstGeom prst="rect">
            <a:avLst/>
          </a:prstGeom>
          <a:noFill/>
        </p:spPr>
        <p:txBody>
          <a:bodyPr wrap="square" rtlCol="0">
            <a:spAutoFit/>
          </a:bodyPr>
          <a:lstStyle/>
          <a:p>
            <a:r>
              <a:rPr lang="en-US" sz="900" dirty="0" smtClean="0"/>
              <a:t>Weighted dollar value of Noise Trader holdings for previous time </a:t>
            </a:r>
            <a:endParaRPr lang="en-US" sz="900" dirty="0"/>
          </a:p>
        </p:txBody>
      </p:sp>
      <p:sp>
        <p:nvSpPr>
          <p:cNvPr id="37" name="TextBox 36"/>
          <p:cNvSpPr txBox="1"/>
          <p:nvPr/>
        </p:nvSpPr>
        <p:spPr>
          <a:xfrm>
            <a:off x="5012034" y="4876801"/>
            <a:ext cx="1447800" cy="646331"/>
          </a:xfrm>
          <a:prstGeom prst="rect">
            <a:avLst/>
          </a:prstGeom>
          <a:noFill/>
        </p:spPr>
        <p:txBody>
          <a:bodyPr wrap="square" rtlCol="0">
            <a:spAutoFit/>
          </a:bodyPr>
          <a:lstStyle/>
          <a:p>
            <a:r>
              <a:rPr lang="en-US" sz="900" dirty="0" smtClean="0"/>
              <a:t>Normal function (mean 0, </a:t>
            </a:r>
            <a:r>
              <a:rPr lang="en-US" sz="900" dirty="0" err="1" smtClean="0"/>
              <a:t>stddev</a:t>
            </a:r>
            <a:r>
              <a:rPr lang="en-US" sz="900" dirty="0" smtClean="0"/>
              <a:t> 1) scaled to particular standard deviation</a:t>
            </a:r>
            <a:endParaRPr lang="en-US" sz="900" dirty="0"/>
          </a:p>
        </p:txBody>
      </p:sp>
      <p:sp>
        <p:nvSpPr>
          <p:cNvPr id="38" name="TextBox 37"/>
          <p:cNvSpPr txBox="1"/>
          <p:nvPr/>
        </p:nvSpPr>
        <p:spPr>
          <a:xfrm>
            <a:off x="6781800" y="4876800"/>
            <a:ext cx="1447800" cy="369332"/>
          </a:xfrm>
          <a:prstGeom prst="rect">
            <a:avLst/>
          </a:prstGeom>
          <a:noFill/>
        </p:spPr>
        <p:txBody>
          <a:bodyPr wrap="square" rtlCol="0">
            <a:spAutoFit/>
          </a:bodyPr>
          <a:lstStyle/>
          <a:p>
            <a:r>
              <a:rPr lang="en-US" sz="900" dirty="0" smtClean="0"/>
              <a:t>Weighted true dollar value of all assets</a:t>
            </a:r>
            <a:endParaRPr lang="en-US" sz="900" dirty="0"/>
          </a:p>
        </p:txBody>
      </p:sp>
      <p:sp>
        <p:nvSpPr>
          <p:cNvPr id="39" name="TextBox 38"/>
          <p:cNvSpPr txBox="1"/>
          <p:nvPr/>
        </p:nvSpPr>
        <p:spPr>
          <a:xfrm>
            <a:off x="3349289" y="6587700"/>
            <a:ext cx="1377300" cy="230832"/>
          </a:xfrm>
          <a:prstGeom prst="rect">
            <a:avLst/>
          </a:prstGeom>
          <a:noFill/>
        </p:spPr>
        <p:txBody>
          <a:bodyPr wrap="none" rtlCol="0">
            <a:spAutoFit/>
          </a:bodyPr>
          <a:lstStyle/>
          <a:p>
            <a:r>
              <a:rPr lang="en-US" sz="900" dirty="0" smtClean="0"/>
              <a:t>Noise Trader Demand</a:t>
            </a:r>
            <a:endParaRPr lang="en-US" sz="900" dirty="0"/>
          </a:p>
        </p:txBody>
      </p:sp>
      <p:sp>
        <p:nvSpPr>
          <p:cNvPr id="40" name="TextBox 39"/>
          <p:cNvSpPr txBox="1"/>
          <p:nvPr/>
        </p:nvSpPr>
        <p:spPr>
          <a:xfrm>
            <a:off x="4878989" y="6587700"/>
            <a:ext cx="2626711" cy="507831"/>
          </a:xfrm>
          <a:prstGeom prst="rect">
            <a:avLst/>
          </a:prstGeom>
          <a:noFill/>
        </p:spPr>
        <p:txBody>
          <a:bodyPr wrap="square" rtlCol="0">
            <a:spAutoFit/>
          </a:bodyPr>
          <a:lstStyle/>
          <a:p>
            <a:r>
              <a:rPr lang="en-US" sz="900" dirty="0" smtClean="0"/>
              <a:t>Portion of total assets demanded by Noise Traders.  In the absence of funds, p(t) is just set so that this is N</a:t>
            </a:r>
            <a:endParaRPr lang="en-US" sz="900" dirty="0"/>
          </a:p>
        </p:txBody>
      </p:sp>
      <p:sp>
        <p:nvSpPr>
          <p:cNvPr id="42" name="Cloud 41"/>
          <p:cNvSpPr/>
          <p:nvPr/>
        </p:nvSpPr>
        <p:spPr bwMode="auto">
          <a:xfrm>
            <a:off x="827284" y="5866134"/>
            <a:ext cx="1266541" cy="796469"/>
          </a:xfrm>
          <a:prstGeom prst="cloud">
            <a:avLst/>
          </a:prstGeom>
          <a:solidFill>
            <a:schemeClr val="accent1"/>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Noise </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t>Traders</a:t>
            </a:r>
            <a:endParaRPr kumimoji="0" lang="en-US" sz="1400" b="1" i="0" u="none" strike="noStrike" cap="none" normalizeH="0" baseline="0" dirty="0" smtClean="0">
              <a:ln>
                <a:noFill/>
              </a:ln>
              <a:solidFill>
                <a:srgbClr val="000000"/>
              </a:solidFill>
              <a:effectLst/>
              <a:latin typeface="Arial" charset="0"/>
            </a:endParaRPr>
          </a:p>
        </p:txBody>
      </p:sp>
      <p:sp>
        <p:nvSpPr>
          <p:cNvPr id="5" name="TextBox 4"/>
          <p:cNvSpPr txBox="1"/>
          <p:nvPr/>
        </p:nvSpPr>
        <p:spPr>
          <a:xfrm>
            <a:off x="7817844" y="5494070"/>
            <a:ext cx="1157689" cy="646331"/>
          </a:xfrm>
          <a:prstGeom prst="rect">
            <a:avLst/>
          </a:prstGeom>
          <a:noFill/>
        </p:spPr>
        <p:txBody>
          <a:bodyPr wrap="none" rtlCol="0">
            <a:spAutoFit/>
          </a:bodyPr>
          <a:lstStyle/>
          <a:p>
            <a:r>
              <a:rPr lang="en-US" sz="1200" b="0" dirty="0" smtClean="0">
                <a:sym typeface="Symbol"/>
              </a:rPr>
              <a:t>For this model</a:t>
            </a:r>
          </a:p>
          <a:p>
            <a:r>
              <a:rPr lang="en-US" sz="1200" b="0" dirty="0" smtClean="0">
                <a:sym typeface="Symbol"/>
              </a:rPr>
              <a:t> = 0.99</a:t>
            </a:r>
          </a:p>
          <a:p>
            <a:r>
              <a:rPr lang="en-US" sz="1200" b="0" dirty="0" smtClean="0">
                <a:sym typeface="Symbol"/>
              </a:rPr>
              <a:t> = 0.035</a:t>
            </a:r>
            <a:endParaRPr lang="en-US" sz="1200"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85800"/>
                <a:ext cx="9220200" cy="4114800"/>
              </a:xfrm>
            </p:spPr>
            <p:txBody>
              <a:bodyPr/>
              <a:lstStyle/>
              <a:p>
                <a:endParaRPr lang="en-US" sz="2000" dirty="0" smtClean="0"/>
              </a:p>
              <a:p>
                <a:r>
                  <a:rPr lang="en-US" sz="2000" dirty="0" smtClean="0"/>
                  <a:t>The primary calculation for the model is the following market clearing equation.  At each time step t, an asset price p(t) is iteratively determined such that:</a:t>
                </a:r>
                <a:endParaRPr lang="en-US" sz="14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C00000"/>
                              </a:solidFill>
                              <a:latin typeface="Cambria Math"/>
                            </a:rPr>
                          </m:ctrlPr>
                        </m:sSubPr>
                        <m:e>
                          <m:r>
                            <a:rPr lang="en-US" sz="2000" b="1" i="1" smtClean="0">
                              <a:solidFill>
                                <a:srgbClr val="C00000"/>
                              </a:solidFill>
                              <a:latin typeface="Cambria Math"/>
                            </a:rPr>
                            <m:t>𝑫</m:t>
                          </m:r>
                        </m:e>
                        <m:sub>
                          <m:r>
                            <a:rPr lang="en-US" sz="2000" b="1" i="1" smtClean="0">
                              <a:solidFill>
                                <a:srgbClr val="C00000"/>
                              </a:solidFill>
                              <a:latin typeface="Cambria Math"/>
                            </a:rPr>
                            <m:t>𝒏𝒕</m:t>
                          </m:r>
                        </m:sub>
                      </m:sSub>
                      <m:d>
                        <m:dPr>
                          <m:ctrlPr>
                            <a:rPr lang="en-US" sz="2000" b="1" i="1" smtClean="0">
                              <a:solidFill>
                                <a:srgbClr val="C00000"/>
                              </a:solidFill>
                              <a:latin typeface="Cambria Math"/>
                            </a:rPr>
                          </m:ctrlPr>
                        </m:dPr>
                        <m:e>
                          <m:r>
                            <a:rPr lang="en-US" sz="2000" b="1" i="1" smtClean="0">
                              <a:solidFill>
                                <a:srgbClr val="C00000"/>
                              </a:solidFill>
                              <a:latin typeface="Cambria Math"/>
                            </a:rPr>
                            <m:t>𝒕</m:t>
                          </m:r>
                        </m:e>
                      </m:d>
                      <m:r>
                        <a:rPr lang="en-US" sz="2000" b="1" i="1" smtClean="0">
                          <a:solidFill>
                            <a:srgbClr val="C00000"/>
                          </a:solidFill>
                          <a:latin typeface="Cambria Math"/>
                        </a:rPr>
                        <m:t>+ </m:t>
                      </m:r>
                      <m:nary>
                        <m:naryPr>
                          <m:chr m:val="∑"/>
                          <m:supHide m:val="on"/>
                          <m:ctrlPr>
                            <a:rPr lang="en-US" sz="2000" b="1" i="1" smtClean="0">
                              <a:solidFill>
                                <a:srgbClr val="C00000"/>
                              </a:solidFill>
                              <a:latin typeface="Cambria Math"/>
                            </a:rPr>
                          </m:ctrlPr>
                        </m:naryPr>
                        <m:sub>
                          <m:r>
                            <m:rPr>
                              <m:brk m:alnAt="7"/>
                            </m:rPr>
                            <a:rPr lang="en-US" sz="2000" b="1" i="1" smtClean="0">
                              <a:solidFill>
                                <a:srgbClr val="C00000"/>
                              </a:solidFill>
                              <a:latin typeface="Cambria Math"/>
                            </a:rPr>
                            <m:t>𝒉</m:t>
                          </m:r>
                        </m:sub>
                        <m:sup/>
                        <m:e>
                          <m:sSub>
                            <m:sSubPr>
                              <m:ctrlPr>
                                <a:rPr lang="en-US" sz="2000" b="1" i="1" smtClean="0">
                                  <a:solidFill>
                                    <a:srgbClr val="C00000"/>
                                  </a:solidFill>
                                  <a:latin typeface="Cambria Math"/>
                                </a:rPr>
                              </m:ctrlPr>
                            </m:sSubPr>
                            <m:e>
                              <m:r>
                                <a:rPr lang="en-US" sz="2000" b="1" i="1" smtClean="0">
                                  <a:solidFill>
                                    <a:srgbClr val="C00000"/>
                                  </a:solidFill>
                                  <a:latin typeface="Cambria Math"/>
                                </a:rPr>
                                <m:t>𝑫</m:t>
                              </m:r>
                            </m:e>
                            <m:sub>
                              <m:r>
                                <a:rPr lang="en-US" sz="2000" b="1" i="1" smtClean="0">
                                  <a:solidFill>
                                    <a:srgbClr val="C00000"/>
                                  </a:solidFill>
                                  <a:latin typeface="Cambria Math"/>
                                </a:rPr>
                                <m:t>𝒉</m:t>
                              </m:r>
                            </m:sub>
                          </m:sSub>
                          <m:d>
                            <m:dPr>
                              <m:ctrlPr>
                                <a:rPr lang="en-US" sz="2000" b="1" i="1" smtClean="0">
                                  <a:solidFill>
                                    <a:srgbClr val="C00000"/>
                                  </a:solidFill>
                                  <a:latin typeface="Cambria Math"/>
                                </a:rPr>
                              </m:ctrlPr>
                            </m:dPr>
                            <m:e>
                              <m:r>
                                <a:rPr lang="en-US" sz="2000" b="1" i="1" smtClean="0">
                                  <a:solidFill>
                                    <a:srgbClr val="C00000"/>
                                  </a:solidFill>
                                  <a:latin typeface="Cambria Math"/>
                                </a:rPr>
                                <m:t>𝒕</m:t>
                              </m:r>
                            </m:e>
                          </m:d>
                          <m:r>
                            <a:rPr lang="en-US" sz="2000" b="1" i="1" smtClean="0">
                              <a:solidFill>
                                <a:srgbClr val="C00000"/>
                              </a:solidFill>
                              <a:latin typeface="Cambria Math"/>
                            </a:rPr>
                            <m:t>=</m:t>
                          </m:r>
                          <m:r>
                            <a:rPr lang="en-US" sz="2000" b="1" i="1" smtClean="0">
                              <a:solidFill>
                                <a:srgbClr val="C00000"/>
                              </a:solidFill>
                              <a:latin typeface="Cambria Math"/>
                            </a:rPr>
                            <m:t>𝑵</m:t>
                          </m:r>
                        </m:e>
                      </m:nary>
                    </m:oMath>
                  </m:oMathPara>
                </a14:m>
                <a:endParaRPr lang="en-US" sz="2000" dirty="0" smtClean="0"/>
              </a:p>
              <a:p>
                <a:pPr marL="0" indent="0">
                  <a:buNone/>
                </a:pPr>
                <a:endParaRPr lang="en-US" sz="2000" dirty="0"/>
              </a:p>
              <a:p>
                <a:endParaRPr lang="en-US" sz="2000" dirty="0" smtClean="0"/>
              </a:p>
              <a:p>
                <a:r>
                  <a:rPr lang="en-US" sz="2000" dirty="0" smtClean="0"/>
                  <a:t>The demand function </a:t>
                </a:r>
                <a:r>
                  <a:rPr lang="en-US" sz="2000" dirty="0" err="1" smtClean="0"/>
                  <a:t>D</a:t>
                </a:r>
                <a:r>
                  <a:rPr lang="en-US" sz="2000" baseline="-25000" dirty="0" err="1" smtClean="0"/>
                  <a:t>nt</a:t>
                </a:r>
                <a:r>
                  <a:rPr lang="en-US" sz="2000" dirty="0" smtClean="0"/>
                  <a:t> of the noise trader entity follows a random walk, with a slight reversion to the true value of all the assets:</a:t>
                </a:r>
              </a:p>
              <a:p>
                <a:endParaRPr lang="en-US" sz="2000" dirty="0"/>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a:rPr>
                        <m:t>𝒍𝒐𝒈</m:t>
                      </m:r>
                      <m:r>
                        <a:rPr lang="en-US" sz="2000" b="1" i="1" smtClean="0">
                          <a:latin typeface="Cambria Math"/>
                        </a:rPr>
                        <m:t> </m:t>
                      </m:r>
                      <m:d>
                        <m:dPr>
                          <m:ctrlPr>
                            <a:rPr lang="en-US" sz="2000" b="1" i="1" smtClean="0">
                              <a:latin typeface="Cambria Math"/>
                            </a:rPr>
                          </m:ctrlPr>
                        </m:dPr>
                        <m:e>
                          <m:r>
                            <a:rPr lang="en-US" sz="2000" b="1" i="1" smtClean="0">
                              <a:latin typeface="Cambria Math"/>
                            </a:rPr>
                            <m:t> </m:t>
                          </m:r>
                          <m:sSub>
                            <m:sSubPr>
                              <m:ctrlPr>
                                <a:rPr lang="en-US" sz="2000" b="1" i="1" smtClean="0">
                                  <a:latin typeface="Cambria Math"/>
                                </a:rPr>
                              </m:ctrlPr>
                            </m:sSubPr>
                            <m:e>
                              <m:r>
                                <a:rPr lang="en-US" sz="2000" b="1" i="1" smtClean="0">
                                  <a:latin typeface="Cambria Math"/>
                                  <a:ea typeface="Cambria Math"/>
                                </a:rPr>
                                <m:t>𝝃</m:t>
                              </m:r>
                            </m:e>
                            <m:sub>
                              <m:r>
                                <a:rPr lang="en-US" sz="2000" b="1" i="1" smtClean="0">
                                  <a:latin typeface="Cambria Math"/>
                                </a:rPr>
                                <m:t>𝒏𝒕</m:t>
                              </m:r>
                            </m:sub>
                          </m:sSub>
                          <m:d>
                            <m:dPr>
                              <m:ctrlPr>
                                <a:rPr lang="en-US" sz="2000" b="1" i="1" smtClean="0">
                                  <a:latin typeface="Cambria Math"/>
                                </a:rPr>
                              </m:ctrlPr>
                            </m:dPr>
                            <m:e>
                              <m:r>
                                <a:rPr lang="en-US" sz="2000" b="1" i="1" smtClean="0">
                                  <a:latin typeface="Cambria Math"/>
                                </a:rPr>
                                <m:t>𝒕</m:t>
                              </m:r>
                            </m:e>
                          </m:d>
                        </m:e>
                      </m:d>
                      <m:r>
                        <a:rPr lang="en-US" sz="2000" b="1" i="1" smtClean="0">
                          <a:latin typeface="Cambria Math"/>
                        </a:rPr>
                        <m:t>=</m:t>
                      </m:r>
                      <m:r>
                        <a:rPr lang="en-US" sz="2000" b="1" i="1" smtClean="0">
                          <a:latin typeface="Cambria Math"/>
                          <a:ea typeface="Cambria Math"/>
                        </a:rPr>
                        <m:t>𝝆</m:t>
                      </m:r>
                      <m:r>
                        <a:rPr lang="en-US" sz="2000" b="1" i="1" smtClean="0">
                          <a:latin typeface="Cambria Math"/>
                          <a:ea typeface="Cambria Math"/>
                        </a:rPr>
                        <m:t> </m:t>
                      </m:r>
                      <m:r>
                        <a:rPr lang="en-US" sz="2000" b="1" i="1" smtClean="0">
                          <a:latin typeface="Cambria Math"/>
                        </a:rPr>
                        <m:t>𝒍𝒐𝒈</m:t>
                      </m:r>
                      <m:r>
                        <a:rPr lang="en-US" sz="2000" b="1" i="1" smtClean="0">
                          <a:latin typeface="Cambria Math"/>
                        </a:rPr>
                        <m:t> </m:t>
                      </m:r>
                      <m:d>
                        <m:dPr>
                          <m:ctrlPr>
                            <a:rPr lang="en-US" sz="2000" b="1" i="1" smtClean="0">
                              <a:latin typeface="Cambria Math"/>
                            </a:rPr>
                          </m:ctrlPr>
                        </m:dPr>
                        <m:e>
                          <m:sSub>
                            <m:sSubPr>
                              <m:ctrlPr>
                                <a:rPr lang="en-US" sz="2000" b="1" i="1" smtClean="0">
                                  <a:latin typeface="Cambria Math"/>
                                </a:rPr>
                              </m:ctrlPr>
                            </m:sSubPr>
                            <m:e>
                              <m:r>
                                <a:rPr lang="en-US" sz="2000" b="1" i="1" smtClean="0">
                                  <a:latin typeface="Cambria Math"/>
                                </a:rPr>
                                <m:t> </m:t>
                              </m:r>
                              <m:r>
                                <a:rPr lang="en-US" sz="2000" b="1" i="1" smtClean="0">
                                  <a:latin typeface="Cambria Math"/>
                                  <a:ea typeface="Cambria Math"/>
                                </a:rPr>
                                <m:t>𝝃</m:t>
                              </m:r>
                            </m:e>
                            <m:sub>
                              <m:r>
                                <a:rPr lang="en-US" sz="2000" b="1" i="1" smtClean="0">
                                  <a:latin typeface="Cambria Math"/>
                                </a:rPr>
                                <m:t>𝒏𝒕</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e>
                      </m:d>
                      <m:r>
                        <a:rPr lang="en-US" sz="2000" b="1" i="1" smtClean="0">
                          <a:latin typeface="Cambria Math"/>
                        </a:rPr>
                        <m:t>+ </m:t>
                      </m:r>
                      <m:r>
                        <a:rPr lang="en-US" sz="2000" b="1" i="1" smtClean="0">
                          <a:latin typeface="Cambria Math"/>
                          <a:ea typeface="Cambria Math"/>
                        </a:rPr>
                        <m:t>𝝈𝝌</m:t>
                      </m:r>
                      <m:d>
                        <m:dPr>
                          <m:ctrlPr>
                            <a:rPr lang="en-US" sz="2000" b="1" i="1" smtClean="0">
                              <a:latin typeface="Cambria Math"/>
                              <a:ea typeface="Cambria Math"/>
                            </a:rPr>
                          </m:ctrlPr>
                        </m:dPr>
                        <m:e>
                          <m:r>
                            <a:rPr lang="en-US" sz="2000" b="1" i="1" smtClean="0">
                              <a:latin typeface="Cambria Math"/>
                              <a:ea typeface="Cambria Math"/>
                            </a:rPr>
                            <m:t>𝒕</m:t>
                          </m:r>
                        </m:e>
                      </m:d>
                      <m:r>
                        <a:rPr lang="en-US" sz="2000" b="1" i="1" smtClean="0">
                          <a:latin typeface="Cambria Math"/>
                          <a:ea typeface="Cambria Math"/>
                        </a:rPr>
                        <m:t>+</m:t>
                      </m:r>
                      <m:d>
                        <m:dPr>
                          <m:ctrlPr>
                            <a:rPr lang="en-US" sz="2000" b="1" i="1" smtClean="0">
                              <a:latin typeface="Cambria Math"/>
                              <a:ea typeface="Cambria Math"/>
                            </a:rPr>
                          </m:ctrlPr>
                        </m:dPr>
                        <m:e>
                          <m:r>
                            <a:rPr lang="en-US" sz="2000" b="1" i="1" smtClean="0">
                              <a:latin typeface="Cambria Math"/>
                              <a:ea typeface="Cambria Math"/>
                            </a:rPr>
                            <m:t>𝟏</m:t>
                          </m:r>
                          <m:r>
                            <a:rPr lang="en-US" sz="2000" b="1" i="1" smtClean="0">
                              <a:latin typeface="Cambria Math"/>
                              <a:ea typeface="Cambria Math"/>
                            </a:rPr>
                            <m:t>−</m:t>
                          </m:r>
                          <m:r>
                            <a:rPr lang="en-US" sz="2000" b="1" i="1" smtClean="0">
                              <a:latin typeface="Cambria Math"/>
                              <a:ea typeface="Cambria Math"/>
                            </a:rPr>
                            <m:t>𝝆</m:t>
                          </m:r>
                        </m:e>
                      </m:d>
                      <m:r>
                        <a:rPr lang="en-US" sz="2000" b="1" i="1" smtClean="0">
                          <a:latin typeface="Cambria Math"/>
                          <a:ea typeface="Cambria Math"/>
                        </a:rPr>
                        <m:t>𝒍𝒐𝒈</m:t>
                      </m:r>
                      <m:d>
                        <m:dPr>
                          <m:ctrlPr>
                            <a:rPr lang="en-US" sz="2000" b="1" i="1" smtClean="0">
                              <a:latin typeface="Cambria Math"/>
                              <a:ea typeface="Cambria Math"/>
                            </a:rPr>
                          </m:ctrlPr>
                        </m:dPr>
                        <m:e>
                          <m:r>
                            <a:rPr lang="en-US" sz="2000" b="1" i="1" smtClean="0">
                              <a:latin typeface="Cambria Math"/>
                              <a:ea typeface="Cambria Math"/>
                            </a:rPr>
                            <m:t>𝑵𝑽</m:t>
                          </m:r>
                        </m:e>
                      </m:d>
                    </m:oMath>
                  </m:oMathPara>
                </a14:m>
                <a:endParaRPr lang="en-US" sz="2000" b="1" dirty="0" smtClean="0"/>
              </a:p>
              <a:p>
                <a:pPr marL="0" indent="0" algn="ctr">
                  <a:buNone/>
                </a:pPr>
                <a:endParaRPr lang="en-US" sz="2000" dirty="0" smtClean="0"/>
              </a:p>
              <a:p>
                <a:pPr marL="0" indent="0" algn="ctr">
                  <a:buNone/>
                </a:pPr>
                <a:endParaRPr lang="en-US" sz="2000" dirty="0"/>
              </a:p>
              <a:p>
                <a:pPr marL="0" indent="0" algn="ctr">
                  <a:buNone/>
                </a:pPr>
                <a:endParaRPr lang="en-US" sz="2000"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𝑫</m:t>
                          </m:r>
                        </m:e>
                        <m:sub>
                          <m:r>
                            <a:rPr lang="en-US" sz="2000" b="1" i="1" smtClean="0">
                              <a:latin typeface="Cambria Math"/>
                            </a:rPr>
                            <m:t>𝒏𝒕</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 </m:t>
                      </m:r>
                      <m:f>
                        <m:fPr>
                          <m:type m:val="skw"/>
                          <m:ctrlPr>
                            <a:rPr lang="en-US" sz="2000" b="1" i="1" smtClean="0">
                              <a:latin typeface="Cambria Math"/>
                            </a:rPr>
                          </m:ctrlPr>
                        </m:fPr>
                        <m:num>
                          <m:sSub>
                            <m:sSubPr>
                              <m:ctrlPr>
                                <a:rPr lang="en-US" sz="2000" b="1" i="1" smtClean="0">
                                  <a:latin typeface="Cambria Math"/>
                                </a:rPr>
                              </m:ctrlPr>
                            </m:sSubPr>
                            <m:e>
                              <m:r>
                                <a:rPr lang="en-US" sz="2000" b="1" i="1" smtClean="0">
                                  <a:latin typeface="Cambria Math"/>
                                  <a:ea typeface="Cambria Math"/>
                                </a:rPr>
                                <m:t>𝝃</m:t>
                              </m:r>
                            </m:e>
                            <m:sub>
                              <m:r>
                                <a:rPr lang="en-US" sz="2000" b="1" i="1" smtClean="0">
                                  <a:latin typeface="Cambria Math"/>
                                </a:rPr>
                                <m:t>𝒏𝒕</m:t>
                              </m:r>
                            </m:sub>
                          </m:sSub>
                          <m:r>
                            <a:rPr lang="en-US" sz="2000" b="1" i="1" smtClean="0">
                              <a:latin typeface="Cambria Math"/>
                            </a:rPr>
                            <m:t>(</m:t>
                          </m:r>
                          <m:r>
                            <a:rPr lang="en-US" sz="2000" b="1" i="1" smtClean="0">
                              <a:latin typeface="Cambria Math"/>
                            </a:rPr>
                            <m:t>𝒕</m:t>
                          </m:r>
                          <m:r>
                            <a:rPr lang="en-US" sz="2000" b="1" i="1" smtClean="0">
                              <a:latin typeface="Cambria Math"/>
                            </a:rPr>
                            <m:t>)</m:t>
                          </m:r>
                        </m:num>
                        <m:den>
                          <m:r>
                            <a:rPr lang="en-US" sz="2000" b="1" i="1" smtClean="0">
                              <a:latin typeface="Cambria Math"/>
                            </a:rPr>
                            <m:t>𝒑</m:t>
                          </m:r>
                          <m:r>
                            <a:rPr lang="en-US" sz="2000" b="1" i="1" smtClean="0">
                              <a:latin typeface="Cambria Math"/>
                            </a:rPr>
                            <m:t>(</m:t>
                          </m:r>
                          <m:r>
                            <a:rPr lang="en-US" sz="2000" b="1" i="1" smtClean="0">
                              <a:latin typeface="Cambria Math"/>
                            </a:rPr>
                            <m:t>𝒕</m:t>
                          </m:r>
                          <m:r>
                            <a:rPr lang="en-US" sz="2000" b="1" i="1" smtClean="0">
                              <a:latin typeface="Cambria Math"/>
                            </a:rPr>
                            <m:t>)</m:t>
                          </m:r>
                        </m:den>
                      </m:f>
                    </m:oMath>
                  </m:oMathPara>
                </a14:m>
                <a:endParaRPr lang="en-US" sz="2000" dirty="0" smtClean="0"/>
              </a:p>
              <a:p>
                <a:endParaRPr lang="en-US" sz="2000" dirty="0"/>
              </a:p>
              <a:p>
                <a:endParaRPr lang="en-US" sz="1400" dirty="0" smtClean="0"/>
              </a:p>
              <a:p>
                <a:endParaRPr lang="en-US" sz="2000" dirty="0" smtClean="0"/>
              </a:p>
              <a:p>
                <a:endParaRPr lang="en-US" sz="2000" dirty="0" smtClean="0"/>
              </a:p>
              <a:p>
                <a:endParaRPr lang="en-US" sz="2000" dirty="0"/>
              </a:p>
              <a:p>
                <a:pPr marL="0" indent="0">
                  <a:buNone/>
                </a:pPr>
                <a:endParaRPr lang="en-US" sz="2000" dirty="0"/>
              </a:p>
              <a:p>
                <a:pPr marL="0" indent="0">
                  <a:buNone/>
                </a:pPr>
                <a:endParaRPr lang="en-US" sz="2000"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85800"/>
                <a:ext cx="9220200" cy="4114800"/>
              </a:xfrm>
              <a:blipFill rotWithShape="1">
                <a:blip r:embed="rId3"/>
                <a:stretch>
                  <a:fillRect l="-595" r="-331" b="-41037"/>
                </a:stretch>
              </a:blipFill>
            </p:spPr>
            <p:txBody>
              <a:bodyPr/>
              <a:lstStyle/>
              <a:p>
                <a:r>
                  <a:rPr lang="en-US">
                    <a:noFill/>
                  </a:rPr>
                  <a:t> </a:t>
                </a:r>
              </a:p>
            </p:txBody>
          </p:sp>
        </mc:Fallback>
      </mc:AlternateContent>
    </p:spTree>
    <p:extLst>
      <p:ext uri="{BB962C8B-B14F-4D97-AF65-F5344CB8AC3E}">
        <p14:creationId xmlns:p14="http://schemas.microsoft.com/office/powerpoint/2010/main" val="323932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The demand function D</a:t>
                </a:r>
                <a:r>
                  <a:rPr lang="en-US" sz="2000" baseline="-25000" dirty="0" smtClean="0"/>
                  <a:t>h</a:t>
                </a:r>
                <a:r>
                  <a:rPr lang="en-US" sz="2000" dirty="0" smtClean="0"/>
                  <a:t> of each fund is more complex.  It depends in part on the fund’s wealth</a:t>
                </a:r>
                <a:r>
                  <a:rPr lang="en-US" sz="2000" dirty="0"/>
                  <a:t>, its </a:t>
                </a:r>
                <a:r>
                  <a:rPr lang="en-US" sz="2000" dirty="0" smtClean="0"/>
                  <a:t>leverage, and the asset mispricing signal</a:t>
                </a:r>
              </a:p>
              <a:p>
                <a:pPr marL="0" indent="0">
                  <a:buNone/>
                </a:pPr>
                <a:endParaRPr lang="en-US" sz="2000" dirty="0" smtClean="0"/>
              </a:p>
              <a:p>
                <a:endParaRPr lang="en-US" sz="2000" dirty="0" smtClean="0"/>
              </a:p>
              <a:p>
                <a:r>
                  <a:rPr lang="en-US" sz="2000" dirty="0" smtClean="0"/>
                  <a:t>Fund wealth:</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𝒑</m:t>
                      </m:r>
                      <m:d>
                        <m:dPr>
                          <m:ctrlPr>
                            <a:rPr lang="en-US" sz="2000" b="1" i="1" smtClean="0">
                              <a:latin typeface="Cambria Math"/>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a:rPr>
                          </m:ctrlPr>
                        </m:sSubPr>
                        <m:e>
                          <m:r>
                            <a:rPr lang="en-US" sz="2000" b="1" i="1" smtClean="0">
                              <a:latin typeface="Cambria Math"/>
                            </a:rPr>
                            <m:t>𝑪</m:t>
                          </m:r>
                        </m:e>
                        <m:sub>
                          <m:r>
                            <a:rPr lang="en-US" sz="2000" b="1" i="1" smtClean="0">
                              <a:latin typeface="Cambria Math"/>
                            </a:rPr>
                            <m:t>𝒉</m:t>
                          </m:r>
                        </m:sub>
                      </m:sSub>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pPr marL="0" indent="0">
                  <a:buNone/>
                </a:pPr>
                <a:endParaRPr lang="en-US" sz="2000" dirty="0"/>
              </a:p>
              <a:p>
                <a:pPr lvl="1"/>
                <a:endParaRPr lang="en-US" sz="1400" dirty="0" smtClean="0"/>
              </a:p>
              <a:p>
                <a:pPr lvl="1"/>
                <a:endParaRPr lang="en-US" sz="1400" dirty="0" smtClean="0"/>
              </a:p>
              <a:p>
                <a:r>
                  <a:rPr lang="en-US" sz="2000" dirty="0" smtClean="0"/>
                  <a:t>Fund leverage: </a:t>
                </a:r>
                <a:endParaRPr lang="en-US" sz="200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a:ea typeface="Cambria Math"/>
                        </a:rPr>
                        <m:t>𝝀</m:t>
                      </m:r>
                      <m:d>
                        <m:dPr>
                          <m:ctrlPr>
                            <a:rPr lang="en-US" sz="2000" b="1" i="1" smtClean="0">
                              <a:latin typeface="Cambria Math"/>
                              <a:ea typeface="Cambria Math"/>
                            </a:rPr>
                          </m:ctrlPr>
                        </m:dPr>
                        <m:e>
                          <m:r>
                            <a:rPr lang="en-US" sz="2000" b="1" i="1" smtClean="0">
                              <a:latin typeface="Cambria Math"/>
                              <a:ea typeface="Cambria Math"/>
                            </a:rPr>
                            <m:t>𝒕</m:t>
                          </m:r>
                        </m:e>
                      </m:d>
                      <m:r>
                        <a:rPr lang="en-US" sz="2000" b="1" i="1" smtClean="0">
                          <a:latin typeface="Cambria Math"/>
                          <a:ea typeface="Cambria Math"/>
                        </a:rPr>
                        <m:t>= </m:t>
                      </m:r>
                      <m:f>
                        <m:fPr>
                          <m:type m:val="skw"/>
                          <m:ctrlPr>
                            <a:rPr lang="en-US" sz="2000" b="1" i="1" smtClean="0">
                              <a:latin typeface="Cambria Math"/>
                              <a:ea typeface="Cambria Math"/>
                            </a:rPr>
                          </m:ctrlPr>
                        </m:fPr>
                        <m:num>
                          <m:sSub>
                            <m:sSubPr>
                              <m:ctrlPr>
                                <a:rPr lang="en-US" sz="2000" b="1" i="1" smtClean="0">
                                  <a:latin typeface="Cambria Math"/>
                                  <a:ea typeface="Cambria Math"/>
                                </a:rPr>
                              </m:ctrlPr>
                            </m:sSubPr>
                            <m:e>
                              <m:r>
                                <a:rPr lang="en-US" sz="2000" b="1" i="1" smtClean="0">
                                  <a:latin typeface="Cambria Math"/>
                                  <a:ea typeface="Cambria Math"/>
                                </a:rPr>
                                <m:t>𝑫</m:t>
                              </m:r>
                            </m:e>
                            <m:sub>
                              <m:r>
                                <a:rPr lang="en-US" sz="2000" b="1" i="1" smtClean="0">
                                  <a:latin typeface="Cambria Math"/>
                                  <a:ea typeface="Cambria Math"/>
                                </a:rPr>
                                <m:t>𝒉</m:t>
                              </m:r>
                            </m:sub>
                          </m:sSub>
                          <m:d>
                            <m:dPr>
                              <m:ctrlPr>
                                <a:rPr lang="en-US" sz="2000" b="1" i="1" smtClean="0">
                                  <a:latin typeface="Cambria Math"/>
                                  <a:ea typeface="Cambria Math"/>
                                </a:rPr>
                              </m:ctrlPr>
                            </m:dPr>
                            <m:e>
                              <m:r>
                                <a:rPr lang="en-US" sz="2000" b="1" i="1" smtClean="0">
                                  <a:latin typeface="Cambria Math"/>
                                  <a:ea typeface="Cambria Math"/>
                                </a:rPr>
                                <m:t>𝒕</m:t>
                              </m:r>
                            </m:e>
                          </m:d>
                          <m:r>
                            <a:rPr lang="en-US" sz="2000" b="1" i="1" smtClean="0">
                              <a:latin typeface="Cambria Math"/>
                              <a:ea typeface="Cambria Math"/>
                            </a:rPr>
                            <m:t>𝒑</m:t>
                          </m:r>
                          <m:d>
                            <m:dPr>
                              <m:ctrlPr>
                                <a:rPr lang="en-US" sz="2000" b="1" i="1" smtClean="0">
                                  <a:latin typeface="Cambria Math"/>
                                  <a:ea typeface="Cambria Math"/>
                                </a:rPr>
                              </m:ctrlPr>
                            </m:dPr>
                            <m:e>
                              <m:r>
                                <a:rPr lang="en-US" sz="2000" b="1" i="1" smtClean="0">
                                  <a:latin typeface="Cambria Math"/>
                                  <a:ea typeface="Cambria Math"/>
                                </a:rPr>
                                <m:t>𝒕</m:t>
                              </m:r>
                            </m:e>
                          </m:d>
                          <m:r>
                            <a:rPr lang="en-US" sz="2000" b="1" i="1" smtClean="0">
                              <a:latin typeface="Cambria Math"/>
                              <a:ea typeface="Cambria Math"/>
                            </a:rPr>
                            <m:t> </m:t>
                          </m:r>
                        </m:num>
                        <m:den>
                          <m:sSub>
                            <m:sSubPr>
                              <m:ctrlPr>
                                <a:rPr lang="en-US" sz="2000" i="1">
                                  <a:latin typeface="Cambria Math"/>
                                </a:rPr>
                              </m:ctrlPr>
                            </m:sSubPr>
                            <m:e>
                              <m:r>
                                <a:rPr lang="en-US" sz="2000" i="1">
                                  <a:latin typeface="Cambria Math"/>
                                </a:rPr>
                                <m:t>𝑾</m:t>
                              </m:r>
                            </m:e>
                            <m:sub>
                              <m:r>
                                <a:rPr lang="en-US" sz="2000" i="1">
                                  <a:latin typeface="Cambria Math"/>
                                </a:rPr>
                                <m:t>𝒉</m:t>
                              </m:r>
                            </m:sub>
                          </m:sSub>
                          <m:d>
                            <m:dPr>
                              <m:ctrlPr>
                                <a:rPr lang="en-US" sz="2000" i="1">
                                  <a:latin typeface="Cambria Math"/>
                                </a:rPr>
                              </m:ctrlPr>
                            </m:dPr>
                            <m:e>
                              <m:r>
                                <a:rPr lang="en-US" sz="2000" i="1">
                                  <a:latin typeface="Cambria Math"/>
                                </a:rPr>
                                <m:t>𝒕</m:t>
                              </m:r>
                            </m:e>
                          </m:d>
                        </m:den>
                      </m:f>
                    </m:oMath>
                  </m:oMathPara>
                </a14:m>
                <a:endParaRPr lang="en-US" sz="2000" dirty="0" smtClean="0"/>
              </a:p>
              <a:p>
                <a:pPr marL="0" indent="0">
                  <a:buNone/>
                </a:pPr>
                <a:endParaRPr lang="en-US" sz="2000" dirty="0" smtClean="0"/>
              </a:p>
              <a:p>
                <a:endParaRPr lang="en-US" sz="2000" dirty="0" smtClean="0"/>
              </a:p>
              <a:p>
                <a:r>
                  <a:rPr lang="en-US" sz="2000" dirty="0" smtClean="0"/>
                  <a:t>Asset mispricing </a:t>
                </a:r>
                <a:r>
                  <a:rPr lang="en-US" sz="2000" dirty="0"/>
                  <a:t>signal: </a:t>
                </a:r>
                <a:endParaRPr lang="en-US"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𝒎</m:t>
                      </m:r>
                      <m:d>
                        <m:dPr>
                          <m:ctrlPr>
                            <a:rPr lang="en-US" sz="2000" i="1">
                              <a:latin typeface="Cambria Math"/>
                            </a:rPr>
                          </m:ctrlPr>
                        </m:dPr>
                        <m:e>
                          <m:r>
                            <a:rPr lang="en-US" sz="2000" i="1">
                              <a:latin typeface="Cambria Math"/>
                            </a:rPr>
                            <m:t>𝒕</m:t>
                          </m:r>
                        </m:e>
                      </m:d>
                      <m:r>
                        <a:rPr lang="en-US" sz="2000" i="1">
                          <a:latin typeface="Cambria Math"/>
                        </a:rPr>
                        <m:t>=</m:t>
                      </m:r>
                      <m:r>
                        <a:rPr lang="en-US" sz="2000" i="1">
                          <a:latin typeface="Cambria Math"/>
                        </a:rPr>
                        <m:t>𝑽</m:t>
                      </m:r>
                      <m:r>
                        <a:rPr lang="en-US" sz="2000" i="1">
                          <a:latin typeface="Cambria Math"/>
                        </a:rPr>
                        <m:t>−</m:t>
                      </m:r>
                      <m:r>
                        <a:rPr lang="en-US" sz="2000" i="1">
                          <a:latin typeface="Cambria Math"/>
                        </a:rPr>
                        <m:t>𝒑</m:t>
                      </m:r>
                      <m:d>
                        <m:dPr>
                          <m:ctrlPr>
                            <a:rPr lang="en-US" sz="2000" i="1">
                              <a:latin typeface="Cambria Math"/>
                            </a:rPr>
                          </m:ctrlPr>
                        </m:dPr>
                        <m:e>
                          <m:r>
                            <a:rPr lang="en-US" sz="2000" i="1">
                              <a:latin typeface="Cambria Math"/>
                            </a:rPr>
                            <m:t>𝒕</m:t>
                          </m:r>
                        </m:e>
                      </m:d>
                    </m:oMath>
                  </m:oMathPara>
                </a14:m>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r="-140" b="-29630"/>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Demand</a:t>
            </a:r>
            <a:endParaRPr lang="en-US" dirty="0"/>
          </a:p>
        </p:txBody>
      </p:sp>
      <p:sp>
        <p:nvSpPr>
          <p:cNvPr id="4" name="TextBox 3"/>
          <p:cNvSpPr txBox="1"/>
          <p:nvPr/>
        </p:nvSpPr>
        <p:spPr>
          <a:xfrm>
            <a:off x="3048000" y="3219939"/>
            <a:ext cx="1097782" cy="230832"/>
          </a:xfrm>
          <a:prstGeom prst="rect">
            <a:avLst/>
          </a:prstGeom>
          <a:noFill/>
        </p:spPr>
        <p:txBody>
          <a:bodyPr wrap="square" rtlCol="0">
            <a:spAutoFit/>
          </a:bodyPr>
          <a:lstStyle/>
          <a:p>
            <a:r>
              <a:rPr lang="en-US" sz="900" dirty="0" smtClean="0"/>
              <a:t>Wealth of fund h</a:t>
            </a:r>
            <a:endParaRPr lang="en-US" sz="900" dirty="0"/>
          </a:p>
        </p:txBody>
      </p:sp>
      <p:sp>
        <p:nvSpPr>
          <p:cNvPr id="5" name="TextBox 4"/>
          <p:cNvSpPr txBox="1"/>
          <p:nvPr/>
        </p:nvSpPr>
        <p:spPr>
          <a:xfrm>
            <a:off x="4270293" y="3200400"/>
            <a:ext cx="1219200" cy="369332"/>
          </a:xfrm>
          <a:prstGeom prst="rect">
            <a:avLst/>
          </a:prstGeom>
          <a:noFill/>
        </p:spPr>
        <p:txBody>
          <a:bodyPr wrap="square" rtlCol="0">
            <a:spAutoFit/>
          </a:bodyPr>
          <a:lstStyle/>
          <a:p>
            <a:r>
              <a:rPr lang="en-US" sz="900" dirty="0" smtClean="0"/>
              <a:t>Monetary value of fund assets</a:t>
            </a:r>
            <a:endParaRPr lang="en-US" sz="900" dirty="0"/>
          </a:p>
        </p:txBody>
      </p:sp>
      <p:sp>
        <p:nvSpPr>
          <p:cNvPr id="6" name="TextBox 5"/>
          <p:cNvSpPr txBox="1"/>
          <p:nvPr/>
        </p:nvSpPr>
        <p:spPr>
          <a:xfrm>
            <a:off x="5638800" y="3208215"/>
            <a:ext cx="1600200" cy="784830"/>
          </a:xfrm>
          <a:prstGeom prst="rect">
            <a:avLst/>
          </a:prstGeom>
          <a:noFill/>
        </p:spPr>
        <p:txBody>
          <a:bodyPr wrap="square" rtlCol="0">
            <a:spAutoFit/>
          </a:bodyPr>
          <a:lstStyle/>
          <a:p>
            <a:r>
              <a:rPr lang="en-US" sz="900" dirty="0" smtClean="0"/>
              <a:t>Cash holdings of fund h.  NOTE that this value may be NEGATIVE if the fund borrows money to buy more of the asset</a:t>
            </a:r>
            <a:endParaRPr lang="en-US" sz="900" dirty="0"/>
          </a:p>
        </p:txBody>
      </p:sp>
      <p:sp>
        <p:nvSpPr>
          <p:cNvPr id="7" name="TextBox 6"/>
          <p:cNvSpPr txBox="1"/>
          <p:nvPr/>
        </p:nvSpPr>
        <p:spPr>
          <a:xfrm>
            <a:off x="3215891" y="4957718"/>
            <a:ext cx="762000" cy="369332"/>
          </a:xfrm>
          <a:prstGeom prst="rect">
            <a:avLst/>
          </a:prstGeom>
          <a:noFill/>
        </p:spPr>
        <p:txBody>
          <a:bodyPr wrap="square" rtlCol="0">
            <a:spAutoFit/>
          </a:bodyPr>
          <a:lstStyle/>
          <a:p>
            <a:r>
              <a:rPr lang="en-US" sz="900" dirty="0" smtClean="0"/>
              <a:t>Leverage ratio </a:t>
            </a:r>
            <a:endParaRPr lang="en-US" sz="900" dirty="0"/>
          </a:p>
        </p:txBody>
      </p:sp>
      <p:sp>
        <p:nvSpPr>
          <p:cNvPr id="8" name="TextBox 7"/>
          <p:cNvSpPr txBox="1"/>
          <p:nvPr/>
        </p:nvSpPr>
        <p:spPr>
          <a:xfrm>
            <a:off x="4341725" y="5026968"/>
            <a:ext cx="916075" cy="369332"/>
          </a:xfrm>
          <a:prstGeom prst="rect">
            <a:avLst/>
          </a:prstGeom>
          <a:noFill/>
        </p:spPr>
        <p:txBody>
          <a:bodyPr wrap="square" rtlCol="0">
            <a:spAutoFit/>
          </a:bodyPr>
          <a:lstStyle/>
          <a:p>
            <a:r>
              <a:rPr lang="en-US" sz="900" dirty="0" smtClean="0"/>
              <a:t>Value of fund assets</a:t>
            </a:r>
            <a:endParaRPr lang="en-US" sz="900" dirty="0"/>
          </a:p>
        </p:txBody>
      </p:sp>
      <p:sp>
        <p:nvSpPr>
          <p:cNvPr id="9" name="TextBox 8"/>
          <p:cNvSpPr txBox="1"/>
          <p:nvPr/>
        </p:nvSpPr>
        <p:spPr>
          <a:xfrm>
            <a:off x="5391668" y="5026968"/>
            <a:ext cx="1135882" cy="230832"/>
          </a:xfrm>
          <a:prstGeom prst="rect">
            <a:avLst/>
          </a:prstGeom>
          <a:noFill/>
        </p:spPr>
        <p:txBody>
          <a:bodyPr wrap="square" rtlCol="0">
            <a:spAutoFit/>
          </a:bodyPr>
          <a:lstStyle/>
          <a:p>
            <a:r>
              <a:rPr lang="en-US" sz="900" dirty="0" smtClean="0"/>
              <a:t>Wealth of fund h </a:t>
            </a:r>
            <a:endParaRPr lang="en-US" sz="900" dirty="0"/>
          </a:p>
        </p:txBody>
      </p:sp>
      <p:sp>
        <p:nvSpPr>
          <p:cNvPr id="10" name="TextBox 9"/>
          <p:cNvSpPr txBox="1"/>
          <p:nvPr/>
        </p:nvSpPr>
        <p:spPr>
          <a:xfrm>
            <a:off x="4522486" y="6336268"/>
            <a:ext cx="735314" cy="369332"/>
          </a:xfrm>
          <a:prstGeom prst="rect">
            <a:avLst/>
          </a:prstGeom>
          <a:noFill/>
        </p:spPr>
        <p:txBody>
          <a:bodyPr wrap="square" rtlCol="0">
            <a:spAutoFit/>
          </a:bodyPr>
          <a:lstStyle/>
          <a:p>
            <a:pPr algn="ctr"/>
            <a:r>
              <a:rPr lang="en-US" sz="900" dirty="0" smtClean="0"/>
              <a:t>Asset </a:t>
            </a:r>
          </a:p>
          <a:p>
            <a:pPr algn="ctr"/>
            <a:r>
              <a:rPr lang="en-US" sz="900" dirty="0" smtClean="0"/>
              <a:t>true value</a:t>
            </a:r>
            <a:endParaRPr lang="en-US" sz="900" dirty="0"/>
          </a:p>
        </p:txBody>
      </p:sp>
      <p:sp>
        <p:nvSpPr>
          <p:cNvPr id="11" name="Rectangle 10"/>
          <p:cNvSpPr/>
          <p:nvPr/>
        </p:nvSpPr>
        <p:spPr bwMode="auto">
          <a:xfrm>
            <a:off x="5489493" y="1973981"/>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12" name="Rectangle 11"/>
          <p:cNvSpPr/>
          <p:nvPr/>
        </p:nvSpPr>
        <p:spPr bwMode="auto">
          <a:xfrm>
            <a:off x="6477000" y="1973981"/>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13" name="Rectangle 12"/>
          <p:cNvSpPr/>
          <p:nvPr/>
        </p:nvSpPr>
        <p:spPr bwMode="auto">
          <a:xfrm>
            <a:off x="7930149" y="1973980"/>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14" name="TextBox 13"/>
          <p:cNvSpPr txBox="1"/>
          <p:nvPr/>
        </p:nvSpPr>
        <p:spPr>
          <a:xfrm>
            <a:off x="7391290" y="1978223"/>
            <a:ext cx="364202" cy="307777"/>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6192136" y="5876558"/>
            <a:ext cx="1600200" cy="646331"/>
          </a:xfrm>
          <a:prstGeom prst="rect">
            <a:avLst/>
          </a:prstGeom>
          <a:noFill/>
        </p:spPr>
        <p:txBody>
          <a:bodyPr wrap="square" rtlCol="0">
            <a:spAutoFit/>
          </a:bodyPr>
          <a:lstStyle/>
          <a:p>
            <a:r>
              <a:rPr lang="en-US" sz="900" dirty="0" smtClean="0"/>
              <a:t>The farther away the price p(t) is from the true value V of the asset, the stronger the signal</a:t>
            </a:r>
            <a:endParaRPr lang="en-US" sz="900" dirty="0"/>
          </a:p>
        </p:txBody>
      </p:sp>
      <p:sp>
        <p:nvSpPr>
          <p:cNvPr id="16" name="TextBox 15"/>
          <p:cNvSpPr txBox="1"/>
          <p:nvPr/>
        </p:nvSpPr>
        <p:spPr>
          <a:xfrm>
            <a:off x="3733800" y="6398568"/>
            <a:ext cx="869182" cy="230832"/>
          </a:xfrm>
          <a:prstGeom prst="rect">
            <a:avLst/>
          </a:prstGeom>
          <a:noFill/>
        </p:spPr>
        <p:txBody>
          <a:bodyPr wrap="square" rtlCol="0">
            <a:spAutoFit/>
          </a:bodyPr>
          <a:lstStyle/>
          <a:p>
            <a:r>
              <a:rPr lang="en-US" sz="900" dirty="0" smtClean="0"/>
              <a:t>Mispricing</a:t>
            </a:r>
            <a:endParaRPr lang="en-US" sz="900" dirty="0"/>
          </a:p>
        </p:txBody>
      </p:sp>
    </p:spTree>
    <p:extLst>
      <p:ext uri="{BB962C8B-B14F-4D97-AF65-F5344CB8AC3E}">
        <p14:creationId xmlns:p14="http://schemas.microsoft.com/office/powerpoint/2010/main" val="527268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The demand function D</a:t>
                </a:r>
                <a:r>
                  <a:rPr lang="en-US" sz="2000" baseline="-25000" dirty="0" smtClean="0"/>
                  <a:t>h</a:t>
                </a:r>
                <a:r>
                  <a:rPr lang="en-US" sz="2000" dirty="0" smtClean="0"/>
                  <a:t> of each long-only fund also depends on its aggression, </a:t>
                </a:r>
                <a:r>
                  <a:rPr lang="en-US" sz="2000" dirty="0" smtClean="0">
                    <a:latin typeface="Symbol" panose="05050102010706020507" pitchFamily="18" charset="2"/>
                    <a:sym typeface="Symbol"/>
                  </a:rPr>
                  <a:t></a:t>
                </a:r>
                <a:r>
                  <a:rPr lang="en-US" sz="2000" baseline="-25000" dirty="0" smtClean="0">
                    <a:sym typeface="Symbol"/>
                  </a:rPr>
                  <a:t>h</a:t>
                </a:r>
                <a:r>
                  <a:rPr lang="en-US" sz="2000" dirty="0" smtClean="0">
                    <a:sym typeface="Symbol"/>
                  </a:rPr>
                  <a:t>,</a:t>
                </a:r>
                <a:r>
                  <a:rPr lang="en-US" sz="2000" dirty="0" smtClean="0"/>
                  <a:t> which is how quickly it is willing to ramp up its leverage.  Here is the three part demand function for a fund, along with its graph</a:t>
                </a:r>
              </a:p>
              <a:p>
                <a:endParaRPr lang="en-US" sz="2000" b="0" i="1" dirty="0" smtClean="0">
                  <a:latin typeface="Cambria Math"/>
                </a:endParaRPr>
              </a:p>
              <a:p>
                <a:pPr marL="0" indent="0">
                  <a:buNone/>
                </a:pPr>
                <a:endParaRPr lang="en-US" sz="1800" dirty="0" smtClean="0"/>
              </a:p>
              <a:p>
                <a:pPr marL="0" indent="0">
                  <a:buNone/>
                </a:pPr>
                <a:endParaRPr lang="en-US" sz="1800" b="1" i="1" dirty="0" smtClean="0">
                  <a:latin typeface="Cambria Math"/>
                </a:endParaRPr>
              </a:p>
              <a:p>
                <a:pPr marL="0" indent="0">
                  <a:buNone/>
                </a:pPr>
                <a:endParaRPr lang="en-US" sz="1800" b="1"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a:ea typeface="Cambria Math"/>
                        </a:rPr>
                        <m:t> </m:t>
                      </m:r>
                      <m:r>
                        <m:rPr>
                          <m:nor/>
                        </m:rPr>
                        <a:rPr lang="en-US" sz="1800" dirty="0"/>
                        <m:t> </m:t>
                      </m:r>
                    </m:oMath>
                  </m:oMathPara>
                </a14:m>
                <a:endParaRPr lang="en-US" sz="1800" dirty="0" smtClean="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Demand</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485" y="3934858"/>
            <a:ext cx="4295407"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984820" y="2664211"/>
            <a:ext cx="2909836" cy="230832"/>
          </a:xfrm>
          <a:prstGeom prst="rect">
            <a:avLst/>
          </a:prstGeom>
          <a:noFill/>
        </p:spPr>
        <p:txBody>
          <a:bodyPr wrap="square" rtlCol="0">
            <a:spAutoFit/>
          </a:bodyPr>
          <a:lstStyle/>
          <a:p>
            <a:r>
              <a:rPr lang="en-US" sz="900" dirty="0" smtClean="0"/>
              <a:t>If the asset is overvalued, the fund does nothing</a:t>
            </a:r>
            <a:endParaRPr lang="en-US" sz="900" dirty="0"/>
          </a:p>
        </p:txBody>
      </p:sp>
      <p:sp>
        <p:nvSpPr>
          <p:cNvPr id="18" name="TextBox 17"/>
          <p:cNvSpPr txBox="1"/>
          <p:nvPr/>
        </p:nvSpPr>
        <p:spPr>
          <a:xfrm>
            <a:off x="4984820" y="2971800"/>
            <a:ext cx="4387780" cy="230832"/>
          </a:xfrm>
          <a:prstGeom prst="rect">
            <a:avLst/>
          </a:prstGeom>
          <a:noFill/>
        </p:spPr>
        <p:txBody>
          <a:bodyPr wrap="square" rtlCol="0">
            <a:spAutoFit/>
          </a:bodyPr>
          <a:lstStyle/>
          <a:p>
            <a:r>
              <a:rPr lang="en-US" sz="900" dirty="0" smtClean="0"/>
              <a:t>If the asset is undervalued, the fund buys until it reaches maximum leverage </a:t>
            </a:r>
            <a:endParaRPr lang="en-US" sz="900" dirty="0"/>
          </a:p>
        </p:txBody>
      </p:sp>
      <p:sp>
        <p:nvSpPr>
          <p:cNvPr id="19" name="TextBox 18"/>
          <p:cNvSpPr txBox="1"/>
          <p:nvPr/>
        </p:nvSpPr>
        <p:spPr>
          <a:xfrm>
            <a:off x="4984820" y="3276600"/>
            <a:ext cx="2739641" cy="230832"/>
          </a:xfrm>
          <a:prstGeom prst="rect">
            <a:avLst/>
          </a:prstGeom>
          <a:noFill/>
        </p:spPr>
        <p:txBody>
          <a:bodyPr wrap="square" rtlCol="0">
            <a:spAutoFit/>
          </a:bodyPr>
          <a:lstStyle/>
          <a:p>
            <a:r>
              <a:rPr lang="en-US" sz="900" dirty="0" smtClean="0"/>
              <a:t>If the fund is fully leveraged, its demand is flat</a:t>
            </a:r>
            <a:endParaRPr lang="en-US" sz="900" dirty="0"/>
          </a:p>
        </p:txBody>
      </p:sp>
      <mc:AlternateContent xmlns:mc="http://schemas.openxmlformats.org/markup-compatibility/2006" xmlns:a14="http://schemas.microsoft.com/office/drawing/2010/main">
        <mc:Choice Requires="a14">
          <p:sp>
            <p:nvSpPr>
              <p:cNvPr id="8" name="TextBox 7"/>
              <p:cNvSpPr txBox="1"/>
              <p:nvPr/>
            </p:nvSpPr>
            <p:spPr>
              <a:xfrm>
                <a:off x="304800" y="2532744"/>
                <a:ext cx="2667000" cy="1072473"/>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sz="2000" b="1" i="1" smtClean="0">
                          <a:latin typeface="Cambria Math"/>
                        </a:rPr>
                        <m:t>𝒎</m:t>
                      </m:r>
                      <m:d>
                        <m:dPr>
                          <m:ctrlPr>
                            <a:rPr lang="en-US" sz="2000" b="1" i="1" smtClean="0">
                              <a:latin typeface="Cambria Math"/>
                            </a:rPr>
                          </m:ctrlPr>
                        </m:dPr>
                        <m:e>
                          <m:r>
                            <a:rPr lang="en-US" sz="2000" b="1" i="1" smtClean="0">
                              <a:latin typeface="Cambria Math"/>
                            </a:rPr>
                            <m:t>𝒕</m:t>
                          </m:r>
                        </m:e>
                      </m:d>
                      <m:r>
                        <a:rPr lang="en-US" sz="2000" b="1" i="1" smtClean="0">
                          <a:latin typeface="Cambria Math"/>
                        </a:rPr>
                        <m:t>&lt;</m:t>
                      </m:r>
                      <m:r>
                        <a:rPr lang="en-US" sz="2000" b="1" i="1" smtClean="0">
                          <a:latin typeface="Cambria Math"/>
                        </a:rPr>
                        <m:t>𝟎</m:t>
                      </m:r>
                      <m:r>
                        <a:rPr lang="en-US" sz="2000" b="1" i="1" smtClean="0">
                          <a:latin typeface="Cambria Math"/>
                        </a:rPr>
                        <m:t>     :</m:t>
                      </m:r>
                    </m:oMath>
                  </m:oMathPara>
                </a14:m>
                <a:endParaRPr lang="en-US" sz="2000" dirty="0" smtClean="0"/>
              </a:p>
              <a:p>
                <a:pPr/>
                <a14:m>
                  <m:oMathPara xmlns:m="http://schemas.openxmlformats.org/officeDocument/2006/math">
                    <m:oMathParaPr>
                      <m:jc m:val="right"/>
                    </m:oMathParaPr>
                    <m:oMath xmlns:m="http://schemas.openxmlformats.org/officeDocument/2006/math">
                      <m:r>
                        <a:rPr lang="en-US" sz="2000" b="1" i="1" smtClean="0">
                          <a:latin typeface="Cambria Math"/>
                        </a:rPr>
                        <m:t>𝟎</m:t>
                      </m:r>
                      <m:r>
                        <a:rPr lang="en-US" sz="2000" b="1" i="1" smtClean="0">
                          <a:latin typeface="Cambria Math"/>
                          <a:ea typeface="Cambria Math"/>
                        </a:rPr>
                        <m:t>≤</m:t>
                      </m:r>
                      <m:r>
                        <a:rPr lang="en-US" sz="2000" b="1" i="1" smtClean="0">
                          <a:latin typeface="Cambria Math"/>
                        </a:rPr>
                        <m:t>𝒎</m:t>
                      </m:r>
                      <m:d>
                        <m:dPr>
                          <m:ctrlPr>
                            <a:rPr lang="en-US" sz="2000" b="1" i="1" smtClean="0">
                              <a:latin typeface="Cambria Math"/>
                            </a:rPr>
                          </m:ctrlPr>
                        </m:dPr>
                        <m:e>
                          <m:r>
                            <a:rPr lang="en-US" sz="2000" b="1" i="1" smtClean="0">
                              <a:latin typeface="Cambria Math"/>
                            </a:rPr>
                            <m:t>𝒕</m:t>
                          </m:r>
                        </m:e>
                      </m:d>
                      <m:r>
                        <a:rPr lang="en-US" sz="2000" b="1" i="1" smtClean="0">
                          <a:latin typeface="Cambria Math"/>
                        </a:rPr>
                        <m:t>&lt; </m:t>
                      </m:r>
                      <m:sSubSup>
                        <m:sSubSupPr>
                          <m:ctrlPr>
                            <a:rPr lang="en-US" sz="2000" b="1" i="1" smtClean="0">
                              <a:latin typeface="Cambria Math"/>
                            </a:rPr>
                          </m:ctrlPr>
                        </m:sSubSupPr>
                        <m:e>
                          <m:r>
                            <a:rPr lang="en-US" sz="2000" b="1" i="1" smtClean="0">
                              <a:latin typeface="Cambria Math"/>
                            </a:rPr>
                            <m:t>𝒎</m:t>
                          </m:r>
                        </m:e>
                        <m:sub>
                          <m:r>
                            <a:rPr lang="en-US" sz="2000" b="1" i="1" smtClean="0">
                              <a:latin typeface="Cambria Math"/>
                            </a:rPr>
                            <m:t>𝒉</m:t>
                          </m:r>
                        </m:sub>
                        <m:sup>
                          <m:r>
                            <a:rPr lang="en-US" sz="2000" b="1" i="1" smtClean="0">
                              <a:latin typeface="Cambria Math"/>
                            </a:rPr>
                            <m:t>𝒄𝒓𝒊𝒕</m:t>
                          </m:r>
                        </m:sup>
                      </m:sSubSup>
                      <m:r>
                        <a:rPr lang="en-US" sz="2000" b="1" i="1" smtClean="0">
                          <a:latin typeface="Cambria Math"/>
                        </a:rPr>
                        <m:t>   :</m:t>
                      </m:r>
                    </m:oMath>
                  </m:oMathPara>
                </a14:m>
                <a:endParaRPr lang="en-US" sz="2000" dirty="0" smtClean="0"/>
              </a:p>
              <a:p>
                <a:pPr/>
                <a14:m>
                  <m:oMathPara xmlns:m="http://schemas.openxmlformats.org/officeDocument/2006/math">
                    <m:oMathParaPr>
                      <m:jc m:val="right"/>
                    </m:oMathParaPr>
                    <m:oMath xmlns:m="http://schemas.openxmlformats.org/officeDocument/2006/math">
                      <m:sSubSup>
                        <m:sSubSupPr>
                          <m:ctrlPr>
                            <a:rPr lang="en-US" sz="2000" i="1" smtClean="0">
                              <a:latin typeface="Cambria Math"/>
                            </a:rPr>
                          </m:ctrlPr>
                        </m:sSubSupPr>
                        <m:e>
                          <m:r>
                            <a:rPr lang="en-US" sz="2000" b="1" i="1" smtClean="0">
                              <a:latin typeface="Cambria Math"/>
                            </a:rPr>
                            <m:t>𝒎</m:t>
                          </m:r>
                        </m:e>
                        <m:sub>
                          <m:r>
                            <a:rPr lang="en-US" sz="2000" b="1" i="1" smtClean="0">
                              <a:latin typeface="Cambria Math"/>
                            </a:rPr>
                            <m:t>𝒉</m:t>
                          </m:r>
                        </m:sub>
                        <m:sup>
                          <m:r>
                            <a:rPr lang="en-US" sz="2000" b="1" i="1" smtClean="0">
                              <a:latin typeface="Cambria Math"/>
                            </a:rPr>
                            <m:t>𝒄𝒓𝒊𝒕</m:t>
                          </m:r>
                        </m:sup>
                      </m:sSubSup>
                      <m:r>
                        <a:rPr lang="en-US" sz="2000" b="1" i="1" smtClean="0">
                          <a:latin typeface="Cambria Math"/>
                        </a:rPr>
                        <m:t> </m:t>
                      </m:r>
                      <m:r>
                        <a:rPr lang="en-US" sz="2000" b="1" i="1" smtClean="0">
                          <a:latin typeface="Cambria Math"/>
                          <a:ea typeface="Cambria Math"/>
                        </a:rPr>
                        <m:t>≤</m:t>
                      </m:r>
                      <m:r>
                        <a:rPr lang="en-US" sz="2000" b="1" i="1" smtClean="0">
                          <a:latin typeface="Cambria Math"/>
                          <a:ea typeface="Cambria Math"/>
                        </a:rPr>
                        <m:t>𝒎</m:t>
                      </m:r>
                      <m:d>
                        <m:dPr>
                          <m:ctrlPr>
                            <a:rPr lang="en-US" sz="2000" b="1" i="1" smtClean="0">
                              <a:latin typeface="Cambria Math"/>
                              <a:ea typeface="Cambria Math"/>
                            </a:rPr>
                          </m:ctrlPr>
                        </m:dPr>
                        <m:e>
                          <m:r>
                            <a:rPr lang="en-US" sz="2000" b="1" i="1" smtClean="0">
                              <a:latin typeface="Cambria Math"/>
                              <a:ea typeface="Cambria Math"/>
                            </a:rPr>
                            <m:t>𝒕</m:t>
                          </m:r>
                        </m:e>
                      </m:d>
                      <m:r>
                        <a:rPr lang="en-US" sz="2000" b="1" i="1" smtClean="0">
                          <a:latin typeface="Cambria Math"/>
                          <a:ea typeface="Cambria Math"/>
                        </a:rPr>
                        <m:t>   :</m:t>
                      </m:r>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04800" y="2532744"/>
                <a:ext cx="2667000" cy="1072473"/>
              </a:xfrm>
              <a:prstGeom prst="rect">
                <a:avLst/>
              </a:prstGeom>
              <a:blipFill rotWithShape="1">
                <a:blip r:embed="rId5"/>
                <a:stretch>
                  <a:fillRect b="-1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00270" y="2560024"/>
                <a:ext cx="2714730" cy="1412566"/>
              </a:xfrm>
              <a:prstGeom prst="rect">
                <a:avLst/>
              </a:prstGeom>
              <a:noFill/>
            </p:spPr>
            <p:txBody>
              <a:bodyPr wrap="square" rtlCol="0">
                <a:spAutoFit/>
              </a:bodyPr>
              <a:lstStyle/>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𝑫</m:t>
                          </m:r>
                        </m:e>
                        <m:sub>
                          <m:r>
                            <a:rPr lang="en-US" sz="2000" i="1">
                              <a:latin typeface="Cambria Math"/>
                            </a:rPr>
                            <m:t>𝒉</m:t>
                          </m:r>
                        </m:sub>
                      </m:sSub>
                      <m:r>
                        <a:rPr lang="en-US" sz="2000" i="1">
                          <a:latin typeface="Cambria Math"/>
                        </a:rPr>
                        <m:t>=</m:t>
                      </m:r>
                      <m:r>
                        <a:rPr lang="en-US" sz="2000" i="1">
                          <a:latin typeface="Cambria Math"/>
                        </a:rPr>
                        <m:t>𝟎</m:t>
                      </m:r>
                    </m:oMath>
                  </m:oMathPara>
                </a14:m>
                <a:endParaRPr lang="en-US" sz="2000" dirty="0" smtClean="0"/>
              </a:p>
              <a:p>
                <a:pPr marL="0" indent="0">
                  <a:buNone/>
                </a:pPr>
                <a14:m>
                  <m:oMath xmlns:m="http://schemas.openxmlformats.org/officeDocument/2006/math">
                    <m:sSubSup>
                      <m:sSubSupPr>
                        <m:ctrlPr>
                          <a:rPr lang="en-US" sz="2000" i="1" smtClean="0">
                            <a:latin typeface="Cambria Math"/>
                          </a:rPr>
                        </m:ctrlPr>
                      </m:sSubSupPr>
                      <m:e>
                        <m:r>
                          <a:rPr lang="en-US" sz="2000" b="1" i="1" smtClean="0">
                            <a:latin typeface="Cambria Math"/>
                          </a:rPr>
                          <m:t>𝑫</m:t>
                        </m:r>
                      </m:e>
                      <m:sub>
                        <m:r>
                          <a:rPr lang="en-US" sz="2000" b="1" i="1" smtClean="0">
                            <a:latin typeface="Cambria Math"/>
                          </a:rPr>
                          <m:t>𝒉</m:t>
                        </m:r>
                      </m:sub>
                      <m:sup>
                        <m:r>
                          <a:rPr lang="en-US" sz="2000" b="1" i="1" smtClean="0">
                            <a:solidFill>
                              <a:schemeClr val="bg1"/>
                            </a:solidFill>
                            <a:latin typeface="Cambria Math"/>
                          </a:rPr>
                          <m:t>𝒕</m:t>
                        </m:r>
                      </m:sup>
                    </m:sSubSup>
                    <m:r>
                      <a:rPr lang="en-US" sz="2000" i="1">
                        <a:latin typeface="Cambria Math"/>
                      </a:rPr>
                      <m:t>𝒑</m:t>
                    </m:r>
                    <m:r>
                      <a:rPr lang="en-US" sz="2000" i="1">
                        <a:latin typeface="Cambria Math"/>
                      </a:rPr>
                      <m:t>= </m:t>
                    </m:r>
                    <m:sSub>
                      <m:sSubPr>
                        <m:ctrlPr>
                          <a:rPr lang="en-US" sz="2000" i="1">
                            <a:latin typeface="Cambria Math"/>
                            <a:ea typeface="Cambria Math"/>
                          </a:rPr>
                        </m:ctrlPr>
                      </m:sSubPr>
                      <m:e>
                        <m:r>
                          <a:rPr lang="en-US" sz="2000" i="1">
                            <a:latin typeface="Cambria Math"/>
                            <a:ea typeface="Cambria Math"/>
                          </a:rPr>
                          <m:t>𝜷</m:t>
                        </m:r>
                      </m:e>
                      <m:sub>
                        <m:r>
                          <a:rPr lang="en-US" sz="2000" i="1">
                            <a:latin typeface="Cambria Math"/>
                            <a:ea typeface="Cambria Math"/>
                          </a:rPr>
                          <m:t>𝒉</m:t>
                        </m:r>
                      </m:sub>
                    </m:sSub>
                    <m:r>
                      <a:rPr lang="en-US" sz="2000" i="1">
                        <a:latin typeface="Cambria Math"/>
                        <a:ea typeface="Cambria Math"/>
                      </a:rPr>
                      <m:t>𝒎</m:t>
                    </m:r>
                    <m:sSub>
                      <m:sSubPr>
                        <m:ctrlPr>
                          <a:rPr lang="en-US" sz="2000" i="1">
                            <a:latin typeface="Cambria Math"/>
                            <a:ea typeface="Cambria Math"/>
                          </a:rPr>
                        </m:ctrlPr>
                      </m:sSubPr>
                      <m:e>
                        <m:r>
                          <a:rPr lang="en-US" sz="2000" i="1">
                            <a:latin typeface="Cambria Math"/>
                            <a:ea typeface="Cambria Math"/>
                          </a:rPr>
                          <m:t>𝑾</m:t>
                        </m:r>
                      </m:e>
                      <m:sub>
                        <m:r>
                          <a:rPr lang="en-US" sz="2000" i="1">
                            <a:latin typeface="Cambria Math"/>
                            <a:ea typeface="Cambria Math"/>
                          </a:rPr>
                          <m:t>𝒉</m:t>
                        </m:r>
                      </m:sub>
                    </m:sSub>
                  </m:oMath>
                </a14:m>
                <a:r>
                  <a:rPr lang="en-US" sz="2000" dirty="0">
                    <a:ea typeface="Cambria Math"/>
                  </a:rPr>
                  <a:t> </a:t>
                </a:r>
                <a:endParaRPr lang="en-US" sz="2000" i="1" dirty="0" smtClean="0">
                  <a:latin typeface="Cambria Math"/>
                  <a:ea typeface="Cambria Math"/>
                </a:endParaRPr>
              </a:p>
              <a:p>
                <a:pPr marL="0" indent="0">
                  <a:buNone/>
                </a:pPr>
                <a14:m>
                  <m:oMath xmlns:m="http://schemas.openxmlformats.org/officeDocument/2006/math">
                    <m:sSubSup>
                      <m:sSubSupPr>
                        <m:ctrlPr>
                          <a:rPr lang="en-US" sz="2000" i="1" smtClean="0">
                            <a:latin typeface="Cambria Math"/>
                            <a:ea typeface="Cambria Math"/>
                          </a:rPr>
                        </m:ctrlPr>
                      </m:sSubSupPr>
                      <m:e>
                        <m:r>
                          <a:rPr lang="en-US" sz="2000" b="1" i="1" smtClean="0">
                            <a:latin typeface="Cambria Math"/>
                            <a:ea typeface="Cambria Math"/>
                          </a:rPr>
                          <m:t>𝑫</m:t>
                        </m:r>
                      </m:e>
                      <m:sub>
                        <m:r>
                          <a:rPr lang="en-US" sz="2000" b="1" i="1" smtClean="0">
                            <a:latin typeface="Cambria Math"/>
                            <a:ea typeface="Cambria Math"/>
                          </a:rPr>
                          <m:t>𝒉</m:t>
                        </m:r>
                      </m:sub>
                      <m:sup>
                        <m:r>
                          <a:rPr lang="en-US" sz="2000" b="1" i="1" smtClean="0">
                            <a:solidFill>
                              <a:schemeClr val="bg1"/>
                            </a:solidFill>
                            <a:latin typeface="Cambria Math"/>
                            <a:ea typeface="Cambria Math"/>
                          </a:rPr>
                          <m:t>𝒕</m:t>
                        </m:r>
                      </m:sup>
                    </m:sSubSup>
                    <m:r>
                      <a:rPr lang="en-US" sz="2000" i="1">
                        <a:latin typeface="Cambria Math"/>
                        <a:ea typeface="Cambria Math"/>
                      </a:rPr>
                      <m:t>𝒑</m:t>
                    </m:r>
                    <m:r>
                      <a:rPr lang="en-US" sz="2000" i="1">
                        <a:latin typeface="Cambria Math"/>
                        <a:ea typeface="Cambria Math"/>
                      </a:rPr>
                      <m:t>=</m:t>
                    </m:r>
                  </m:oMath>
                </a14:m>
                <a:r>
                  <a:rPr lang="en-US" sz="2000" dirty="0"/>
                  <a:t> </a:t>
                </a:r>
                <a14:m>
                  <m:oMath xmlns:m="http://schemas.openxmlformats.org/officeDocument/2006/math">
                    <m:sSub>
                      <m:sSubPr>
                        <m:ctrlPr>
                          <a:rPr lang="en-US" sz="2000" i="1">
                            <a:latin typeface="Cambria Math"/>
                          </a:rPr>
                        </m:ctrlPr>
                      </m:sSubPr>
                      <m:e>
                        <m:sSubSup>
                          <m:sSubSupPr>
                            <m:ctrlPr>
                              <a:rPr lang="en-US" sz="2000" i="1" smtClean="0">
                                <a:latin typeface="Cambria Math"/>
                              </a:rPr>
                            </m:ctrlPr>
                          </m:sSubSupPr>
                          <m:e>
                            <m:r>
                              <a:rPr lang="en-US" sz="2000" i="1" smtClean="0">
                                <a:latin typeface="Cambria Math"/>
                                <a:ea typeface="Cambria Math"/>
                              </a:rPr>
                              <m:t>𝝀</m:t>
                            </m:r>
                          </m:e>
                          <m:sub>
                            <m:r>
                              <a:rPr lang="en-US" sz="2000" b="1" i="1" smtClean="0">
                                <a:latin typeface="Cambria Math"/>
                              </a:rPr>
                              <m:t>𝒉</m:t>
                            </m:r>
                          </m:sub>
                          <m:sup>
                            <m:r>
                              <a:rPr lang="en-US" sz="2000" b="1" i="1" smtClean="0">
                                <a:latin typeface="Cambria Math"/>
                              </a:rPr>
                              <m:t>𝑴𝑨𝑿</m:t>
                            </m:r>
                          </m:sup>
                        </m:sSubSup>
                        <m:r>
                          <a:rPr lang="en-US" sz="2000" i="1">
                            <a:latin typeface="Cambria Math"/>
                          </a:rPr>
                          <m:t>𝑾</m:t>
                        </m:r>
                      </m:e>
                      <m:sub>
                        <m:r>
                          <a:rPr lang="en-US" sz="2000" i="1">
                            <a:latin typeface="Cambria Math"/>
                          </a:rPr>
                          <m:t>𝒉</m:t>
                        </m:r>
                      </m:sub>
                    </m:sSub>
                  </m:oMath>
                </a14:m>
                <a:endParaRPr lang="en-US" sz="2000" dirty="0" smtClean="0"/>
              </a:p>
              <a:p>
                <a:pPr marL="0" indent="0">
                  <a:buNone/>
                </a:pPr>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3000270" y="2560024"/>
                <a:ext cx="2714730" cy="1412566"/>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312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In a given turn, a fund’s cash position will be based on its previous cash, minus the difference in its demand functions:</a:t>
                </a:r>
              </a:p>
              <a:p>
                <a:endParaRPr lang="en-US" sz="20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𝑪</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a:rPr>
                          </m:ctrlPr>
                        </m:sSubPr>
                        <m:e>
                          <m:r>
                            <a:rPr lang="en-US" sz="2000" b="1" i="1" smtClean="0">
                              <a:latin typeface="Cambria Math"/>
                            </a:rPr>
                            <m:t>𝑪</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m:t>
                      </m:r>
                      <m:d>
                        <m:dPr>
                          <m:ctrlPr>
                            <a:rPr lang="en-US" sz="2000" b="1" i="1" smtClean="0">
                              <a:latin typeface="Cambria Math"/>
                            </a:rPr>
                          </m:ctrlPr>
                        </m:dPr>
                        <m:e>
                          <m:sSub>
                            <m:sSubPr>
                              <m:ctrlPr>
                                <a:rPr lang="en-US" sz="2000" b="1" i="1" smtClean="0">
                                  <a:latin typeface="Cambria Math"/>
                                </a:rPr>
                              </m:ctrlPr>
                            </m:sSubPr>
                            <m:e>
                              <m:r>
                                <a:rPr lang="en-US" sz="2000" b="1" i="1" smtClean="0">
                                  <a:latin typeface="Cambria Math"/>
                                </a:rPr>
                                <m:t> </m:t>
                              </m:r>
                              <m:r>
                                <a:rPr lang="en-US" sz="2000" b="1" i="1" smtClean="0">
                                  <a:latin typeface="Cambria Math"/>
                                </a:rPr>
                                <m:t>𝑫</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e>
                      </m:d>
                      <m:r>
                        <a:rPr lang="en-US" sz="2000" b="1" i="1" smtClean="0">
                          <a:latin typeface="Cambria Math"/>
                        </a:rPr>
                        <m:t>𝒑</m:t>
                      </m:r>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endParaRPr lang="en-US" sz="2000" dirty="0"/>
              </a:p>
              <a:p>
                <a:r>
                  <a:rPr lang="en-US" sz="2000" dirty="0" smtClean="0"/>
                  <a:t>If its cash goes negative, that means a fund is taking out a one time-step, zero interest loan from the bank, in order to meet its demand:</a:t>
                </a:r>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So at a give time step, a fund’s wealth can be written in terms of its </a:t>
                </a:r>
                <a:r>
                  <a:rPr lang="en-US" sz="2000" i="1" dirty="0" smtClean="0"/>
                  <a:t>previous</a:t>
                </a:r>
                <a:r>
                  <a:rPr lang="en-US" sz="2000" dirty="0" smtClean="0"/>
                  <a:t> demand and cash: </a:t>
                </a:r>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a:rPr>
                          </m:ctrlPr>
                        </m:sSubPr>
                        <m:e>
                          <m:sSub>
                            <m:sSubPr>
                              <m:ctrlPr>
                                <a:rPr lang="en-US" sz="2000" b="1" i="1" smtClean="0">
                                  <a:latin typeface="Cambria Math"/>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𝒑</m:t>
                          </m:r>
                          <m:d>
                            <m:dPr>
                              <m:ctrlPr>
                                <a:rPr lang="en-US" sz="2000" b="1" i="1" smtClean="0">
                                  <a:latin typeface="Cambria Math"/>
                                </a:rPr>
                              </m:ctrlPr>
                            </m:dPr>
                            <m:e>
                              <m:r>
                                <a:rPr lang="en-US" sz="2000" b="1" i="1" smtClean="0">
                                  <a:latin typeface="Cambria Math"/>
                                </a:rPr>
                                <m:t>𝒕</m:t>
                              </m:r>
                            </m:e>
                          </m:d>
                          <m:r>
                            <a:rPr lang="en-US" sz="2000" b="1" i="1" smtClean="0">
                              <a:latin typeface="Cambria Math"/>
                            </a:rPr>
                            <m:t>+</m:t>
                          </m:r>
                          <m:r>
                            <a:rPr lang="en-US" sz="2000" b="1" i="1" smtClean="0">
                              <a:latin typeface="Cambria Math"/>
                            </a:rPr>
                            <m:t>𝑪</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oMath>
                  </m:oMathPara>
                </a14:m>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b="-36593"/>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Cash and Borrowings</a:t>
            </a:r>
            <a:endParaRPr lang="en-US" dirty="0"/>
          </a:p>
        </p:txBody>
      </p:sp>
      <p:grpSp>
        <p:nvGrpSpPr>
          <p:cNvPr id="6" name="Group 5"/>
          <p:cNvGrpSpPr/>
          <p:nvPr/>
        </p:nvGrpSpPr>
        <p:grpSpPr>
          <a:xfrm>
            <a:off x="3276600" y="3657600"/>
            <a:ext cx="2621749" cy="1531236"/>
            <a:chOff x="3344477" y="3330956"/>
            <a:chExt cx="2621749" cy="1531236"/>
          </a:xfrm>
        </p:grpSpPr>
        <p:sp>
          <p:nvSpPr>
            <p:cNvPr id="8" name="Rectangle 7"/>
            <p:cNvSpPr/>
            <p:nvPr/>
          </p:nvSpPr>
          <p:spPr bwMode="auto">
            <a:xfrm>
              <a:off x="3369325" y="3375987"/>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9" name="Rectangle 8"/>
            <p:cNvSpPr/>
            <p:nvPr/>
          </p:nvSpPr>
          <p:spPr bwMode="auto">
            <a:xfrm>
              <a:off x="3369325" y="3763956"/>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10" name="Rectangle 9"/>
            <p:cNvSpPr/>
            <p:nvPr/>
          </p:nvSpPr>
          <p:spPr bwMode="auto">
            <a:xfrm>
              <a:off x="3344477" y="4554415"/>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11" name="Oval 10"/>
            <p:cNvSpPr/>
            <p:nvPr/>
          </p:nvSpPr>
          <p:spPr bwMode="auto">
            <a:xfrm>
              <a:off x="4975626" y="3330956"/>
              <a:ext cx="990600" cy="798917"/>
            </a:xfrm>
            <a:prstGeom prst="ellipse">
              <a:avLst/>
            </a:prstGeom>
            <a:solidFill>
              <a:schemeClr val="accent3">
                <a:lumMod val="65000"/>
              </a:schemeClr>
            </a:solidFill>
            <a:ln>
              <a:no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Arial" charset="0"/>
              </a:endParaRPr>
            </a:p>
          </p:txBody>
        </p:sp>
        <p:sp>
          <p:nvSpPr>
            <p:cNvPr id="12" name="TextBox 11"/>
            <p:cNvSpPr txBox="1"/>
            <p:nvPr/>
          </p:nvSpPr>
          <p:spPr>
            <a:xfrm>
              <a:off x="5159783" y="3559556"/>
              <a:ext cx="622286" cy="307777"/>
            </a:xfrm>
            <a:prstGeom prst="rect">
              <a:avLst/>
            </a:prstGeom>
            <a:noFill/>
          </p:spPr>
          <p:txBody>
            <a:bodyPr wrap="none" rtlCol="0">
              <a:spAutoFit/>
            </a:bodyPr>
            <a:lstStyle/>
            <a:p>
              <a:r>
                <a:rPr lang="en-US" dirty="0" smtClean="0"/>
                <a:t>Bank</a:t>
              </a:r>
              <a:endParaRPr lang="en-US" dirty="0"/>
            </a:p>
          </p:txBody>
        </p:sp>
        <p:cxnSp>
          <p:nvCxnSpPr>
            <p:cNvPr id="13" name="Straight Arrow Connector 12"/>
            <p:cNvCxnSpPr>
              <a:stCxn id="11" idx="2"/>
              <a:endCxn id="8" idx="3"/>
            </p:cNvCxnSpPr>
            <p:nvPr/>
          </p:nvCxnSpPr>
          <p:spPr bwMode="auto">
            <a:xfrm flipH="1" flipV="1">
              <a:off x="4188780" y="3529876"/>
              <a:ext cx="786846" cy="200539"/>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4188780" y="3763956"/>
              <a:ext cx="786846" cy="153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1" idx="2"/>
            </p:cNvCxnSpPr>
            <p:nvPr/>
          </p:nvCxnSpPr>
          <p:spPr bwMode="auto">
            <a:xfrm flipH="1">
              <a:off x="4213626" y="3730415"/>
              <a:ext cx="762000" cy="977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3596950" y="4201661"/>
              <a:ext cx="364202" cy="307777"/>
            </a:xfrm>
            <a:prstGeom prst="rect">
              <a:avLst/>
            </a:prstGeom>
            <a:noFill/>
          </p:spPr>
          <p:txBody>
            <a:bodyPr wrap="none" rtlCol="0">
              <a:spAutoFit/>
            </a:bodyPr>
            <a:lstStyle/>
            <a:p>
              <a:r>
                <a:rPr lang="en-US" dirty="0" smtClean="0"/>
                <a:t>…</a:t>
              </a:r>
              <a:endParaRPr lang="en-US" dirty="0"/>
            </a:p>
          </p:txBody>
        </p:sp>
      </p:grpSp>
    </p:spTree>
    <p:extLst>
      <p:ext uri="{BB962C8B-B14F-4D97-AF65-F5344CB8AC3E}">
        <p14:creationId xmlns:p14="http://schemas.microsoft.com/office/powerpoint/2010/main" val="3726429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Practices in Financial Risk Management</a:t>
            </a:r>
            <a:endParaRPr lang="en-US" dirty="0"/>
          </a:p>
        </p:txBody>
      </p:sp>
      <p:sp>
        <p:nvSpPr>
          <p:cNvPr id="3" name="Content Placeholder 2"/>
          <p:cNvSpPr>
            <a:spLocks noGrp="1"/>
          </p:cNvSpPr>
          <p:nvPr>
            <p:ph idx="1"/>
          </p:nvPr>
        </p:nvSpPr>
        <p:spPr/>
        <p:txBody>
          <a:bodyPr/>
          <a:lstStyle/>
          <a:p>
            <a:r>
              <a:rPr lang="en-US" sz="2000" dirty="0" smtClean="0"/>
              <a:t>Value-at-Risk (</a:t>
            </a:r>
            <a:r>
              <a:rPr lang="en-US" sz="2000" dirty="0" err="1" smtClean="0"/>
              <a:t>VaR</a:t>
            </a:r>
            <a:r>
              <a:rPr lang="en-US" sz="2000" dirty="0" smtClean="0"/>
              <a:t>)</a:t>
            </a:r>
          </a:p>
          <a:p>
            <a:pPr lvl="1"/>
            <a:r>
              <a:rPr lang="en-US" sz="1400" dirty="0" smtClean="0"/>
              <a:t>Developed by J.P. Morgan in the 1980s for then CEO Dennis </a:t>
            </a:r>
            <a:r>
              <a:rPr lang="en-US" sz="1400" dirty="0" err="1" smtClean="0"/>
              <a:t>Weatherstone</a:t>
            </a:r>
            <a:r>
              <a:rPr lang="en-US" sz="1400" dirty="0" smtClean="0"/>
              <a:t>, for his famous  “4.15 pm report”</a:t>
            </a:r>
          </a:p>
          <a:p>
            <a:pPr lvl="1"/>
            <a:r>
              <a:rPr lang="en-US" sz="1400" dirty="0" smtClean="0"/>
              <a:t>Uses historical data to construct normal distribution of relevant portfolio values</a:t>
            </a:r>
          </a:p>
          <a:p>
            <a:pPr lvl="1"/>
            <a:r>
              <a:rPr lang="en-US" sz="1400" dirty="0" smtClean="0"/>
              <a:t>Determines daily value that may be lost at a normal-to-bad threshold (95%, 99%, etc.)</a:t>
            </a:r>
          </a:p>
          <a:p>
            <a:pPr lvl="1"/>
            <a:r>
              <a:rPr lang="en-US" sz="1400" dirty="0" smtClean="0"/>
              <a:t>Adopted by Basel II for determination of risk-weighted assets</a:t>
            </a:r>
          </a:p>
          <a:p>
            <a:pPr lvl="1"/>
            <a:endParaRPr lang="en-US" dirty="0"/>
          </a:p>
          <a:p>
            <a:r>
              <a:rPr lang="en-US" sz="2000" dirty="0" smtClean="0"/>
              <a:t>Problems with </a:t>
            </a:r>
            <a:r>
              <a:rPr lang="en-US" sz="2000" dirty="0" err="1" smtClean="0"/>
              <a:t>VaR</a:t>
            </a:r>
            <a:endParaRPr lang="en-US" sz="2000" dirty="0" smtClean="0"/>
          </a:p>
          <a:p>
            <a:pPr lvl="1"/>
            <a:r>
              <a:rPr lang="en-US" sz="1400" dirty="0" smtClean="0"/>
              <a:t>Only uses historical data, not future expectations</a:t>
            </a:r>
          </a:p>
          <a:p>
            <a:pPr lvl="1"/>
            <a:r>
              <a:rPr lang="en-US" sz="1400" dirty="0" smtClean="0"/>
              <a:t>Assumes normal distribution</a:t>
            </a:r>
          </a:p>
          <a:p>
            <a:pPr lvl="2"/>
            <a:r>
              <a:rPr lang="en-US" sz="1400" dirty="0" smtClean="0"/>
              <a:t>Underplays / ignores extreme tail risks</a:t>
            </a:r>
          </a:p>
          <a:p>
            <a:pPr lvl="1"/>
            <a:r>
              <a:rPr lang="en-US" sz="1400" dirty="0" smtClean="0"/>
              <a:t>Does not necessarily include new types of securities (i.e. securities that are difficult to model and value)</a:t>
            </a:r>
          </a:p>
          <a:p>
            <a:pPr lvl="1"/>
            <a:endParaRPr lang="en-US" dirty="0"/>
          </a:p>
        </p:txBody>
      </p:sp>
    </p:spTree>
    <p:extLst>
      <p:ext uri="{BB962C8B-B14F-4D97-AF65-F5344CB8AC3E}">
        <p14:creationId xmlns:p14="http://schemas.microsoft.com/office/powerpoint/2010/main" val="87971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a:off x="8077200" y="1676400"/>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2" name="Title 1"/>
          <p:cNvSpPr>
            <a:spLocks noGrp="1"/>
          </p:cNvSpPr>
          <p:nvPr>
            <p:ph type="title"/>
          </p:nvPr>
        </p:nvSpPr>
        <p:spPr>
          <a:xfrm>
            <a:off x="685800" y="76200"/>
            <a:ext cx="7772400" cy="1143000"/>
          </a:xfrm>
        </p:spPr>
        <p:txBody>
          <a:bodyPr/>
          <a:lstStyle/>
          <a:p>
            <a:r>
              <a:rPr lang="en-US" dirty="0" smtClean="0"/>
              <a:t>Fund Investors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763000" cy="4114800"/>
              </a:xfrm>
            </p:spPr>
            <p:txBody>
              <a:bodyPr/>
              <a:lstStyle/>
              <a:p>
                <a:r>
                  <a:rPr lang="en-US" sz="2000" dirty="0" smtClean="0"/>
                  <a:t>In addition to leverage, a fund is also able to attract money from fund investors, assuming its performance is satisfactory</a:t>
                </a:r>
              </a:p>
              <a:p>
                <a:endParaRPr lang="en-US" sz="2000" dirty="0"/>
              </a:p>
              <a:p>
                <a:r>
                  <a:rPr lang="en-US" sz="2000" dirty="0" smtClean="0"/>
                  <a:t>Investors move money into or out of a fund, </a:t>
                </a:r>
                <a:r>
                  <a:rPr lang="en-US" sz="2000" dirty="0" err="1" smtClean="0"/>
                  <a:t>F</a:t>
                </a:r>
                <a:r>
                  <a:rPr lang="en-US" sz="2000" baseline="-25000" dirty="0" err="1" smtClean="0"/>
                  <a:t>h</a:t>
                </a:r>
                <a:r>
                  <a:rPr lang="en-US" sz="2000" dirty="0" smtClean="0"/>
                  <a:t>(t), depending on the fund’s performance against a benchmark </a:t>
                </a:r>
                <a:r>
                  <a:rPr lang="en-US" sz="2000" dirty="0" err="1" smtClean="0"/>
                  <a:t>r</a:t>
                </a:r>
                <a:r>
                  <a:rPr lang="en-US" sz="2000" baseline="30000" dirty="0" err="1" smtClean="0"/>
                  <a:t>bm</a:t>
                </a:r>
                <a:endParaRPr lang="en-US" sz="2000" baseline="30000" dirty="0" smtClean="0"/>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𝑭</m:t>
                          </m:r>
                        </m:e>
                        <m:sub>
                          <m:r>
                            <a:rPr lang="en-US" sz="2000" i="1">
                              <a:latin typeface="Cambria Math"/>
                            </a:rPr>
                            <m:t>𝒉</m:t>
                          </m:r>
                        </m:sub>
                      </m:sSub>
                      <m:d>
                        <m:dPr>
                          <m:ctrlPr>
                            <a:rPr lang="en-US" sz="2000" i="1">
                              <a:latin typeface="Cambria Math"/>
                            </a:rPr>
                          </m:ctrlPr>
                        </m:dPr>
                        <m:e>
                          <m:r>
                            <a:rPr lang="en-US" sz="2000" i="1">
                              <a:latin typeface="Cambria Math"/>
                            </a:rPr>
                            <m:t>𝒕</m:t>
                          </m:r>
                        </m:e>
                      </m:d>
                      <m:r>
                        <a:rPr lang="en-US" sz="2000" i="1">
                          <a:latin typeface="Cambria Math"/>
                        </a:rPr>
                        <m:t>=</m:t>
                      </m:r>
                      <m:r>
                        <a:rPr lang="en-US" sz="2000" i="1">
                          <a:latin typeface="Cambria Math"/>
                        </a:rPr>
                        <m:t>𝒃</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r>
                            <a:rPr lang="en-US" sz="2000">
                              <a:latin typeface="Cambria Math"/>
                            </a:rPr>
                            <m:t>−</m:t>
                          </m:r>
                          <m:sSup>
                            <m:sSupPr>
                              <m:ctrlPr>
                                <a:rPr lang="en-US" sz="2000" i="1">
                                  <a:latin typeface="Cambria Math"/>
                                </a:rPr>
                              </m:ctrlPr>
                            </m:sSupPr>
                            <m:e>
                              <m:r>
                                <a:rPr lang="en-US" sz="2000" i="1">
                                  <a:latin typeface="Cambria Math"/>
                                </a:rPr>
                                <m:t>𝒓</m:t>
                              </m:r>
                            </m:e>
                            <m:sup>
                              <m:r>
                                <a:rPr lang="en-US" sz="2000" i="1">
                                  <a:latin typeface="Cambria Math"/>
                                </a:rPr>
                                <m:t>𝒃𝒎</m:t>
                              </m:r>
                            </m:sup>
                          </m:sSup>
                        </m:e>
                      </m:d>
                      <m:sSub>
                        <m:sSubPr>
                          <m:ctrlPr>
                            <a:rPr lang="en-US" sz="2000" i="1">
                              <a:latin typeface="Cambria Math"/>
                            </a:rPr>
                          </m:ctrlPr>
                        </m:sSubPr>
                        <m:e>
                          <m:r>
                            <a:rPr lang="en-US" sz="2000" i="1">
                              <a:latin typeface="Cambria Math"/>
                            </a:rPr>
                            <m:t>𝑾</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m:t>
                      </m:r>
                    </m:oMath>
                  </m:oMathPara>
                </a14:m>
                <a:endParaRPr lang="en-US" sz="2000" dirty="0"/>
              </a:p>
              <a:p>
                <a:endParaRPr lang="en-US" sz="2000" dirty="0"/>
              </a:p>
              <a:p>
                <a:r>
                  <a:rPr lang="en-US" sz="2000" dirty="0" smtClean="0"/>
                  <a:t>The fund’s performance </a:t>
                </a:r>
                <a14:m>
                  <m:oMath xmlns:m="http://schemas.openxmlformats.org/officeDocument/2006/math">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oMath>
                </a14:m>
                <a:r>
                  <a:rPr lang="en-US" sz="2000" dirty="0" smtClean="0"/>
                  <a:t> is simply an ongoing cumulative weighted average of its net asset value return </a:t>
                </a:r>
                <a14:m>
                  <m:oMath xmlns:m="http://schemas.openxmlformats.org/officeDocument/2006/math">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𝑵𝑨𝑽</m:t>
                        </m:r>
                      </m:sup>
                    </m:sSubSup>
                  </m:oMath>
                </a14:m>
                <a:r>
                  <a:rPr lang="en-US" sz="2000" dirty="0" smtClean="0"/>
                  <a:t> </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d>
                        <m:dPr>
                          <m:ctrlPr>
                            <a:rPr lang="en-US" sz="2000" i="1">
                              <a:latin typeface="Cambria Math"/>
                            </a:rPr>
                          </m:ctrlPr>
                        </m:dPr>
                        <m:e>
                          <m:r>
                            <a:rPr lang="en-US" sz="2000" i="1">
                              <a:latin typeface="Cambria Math"/>
                            </a:rPr>
                            <m:t>𝒕</m:t>
                          </m:r>
                        </m:e>
                      </m:d>
                      <m:r>
                        <a:rPr lang="en-US" sz="2000" i="1">
                          <a:latin typeface="Cambria Math"/>
                        </a:rPr>
                        <m:t>=</m:t>
                      </m:r>
                      <m:d>
                        <m:dPr>
                          <m:ctrlPr>
                            <a:rPr lang="en-US" sz="2000" i="1">
                              <a:latin typeface="Cambria Math"/>
                            </a:rPr>
                          </m:ctrlPr>
                        </m:dPr>
                        <m:e>
                          <m:r>
                            <a:rPr lang="en-US" sz="2000" i="1">
                              <a:latin typeface="Cambria Math"/>
                            </a:rPr>
                            <m:t>𝟏</m:t>
                          </m:r>
                          <m:r>
                            <a:rPr lang="en-US" sz="2000" i="1">
                              <a:latin typeface="Cambria Math"/>
                            </a:rPr>
                            <m:t>−</m:t>
                          </m:r>
                          <m:r>
                            <a:rPr lang="en-US" sz="2000" i="1">
                              <a:latin typeface="Cambria Math"/>
                            </a:rPr>
                            <m:t>𝒂</m:t>
                          </m:r>
                        </m:e>
                      </m:d>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d>
                        <m:dPr>
                          <m:ctrlPr>
                            <a:rPr lang="en-US" sz="2000" i="1">
                              <a:latin typeface="Cambria Math"/>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r>
                        <a:rPr lang="en-US" sz="2000" i="1">
                          <a:latin typeface="Cambria Math"/>
                        </a:rPr>
                        <m:t>𝒂</m:t>
                      </m:r>
                      <m:sSubSup>
                        <m:sSubSupPr>
                          <m:ctrlPr>
                            <a:rPr lang="en-US" sz="2000" i="1">
                              <a:latin typeface="Cambria Math"/>
                            </a:rPr>
                          </m:ctrlPr>
                        </m:sSubSupPr>
                        <m:e>
                          <m:r>
                            <a:rPr lang="en-US" sz="2000" i="1">
                              <a:latin typeface="Cambria Math"/>
                            </a:rPr>
                            <m:t>𝒓</m:t>
                          </m:r>
                        </m:e>
                        <m:sub>
                          <m:r>
                            <a:rPr lang="en-US" sz="2000" i="1">
                              <a:latin typeface="Cambria Math"/>
                            </a:rPr>
                            <m:t>𝒉</m:t>
                          </m:r>
                        </m:sub>
                        <m:sup>
                          <m:r>
                            <a:rPr lang="en-US" sz="2000" i="1">
                              <a:latin typeface="Cambria Math"/>
                            </a:rPr>
                            <m:t>𝑵𝑨𝑽</m:t>
                          </m:r>
                        </m:sup>
                      </m:sSubSup>
                      <m:r>
                        <a:rPr lang="en-US" sz="2000" i="1">
                          <a:latin typeface="Cambria Math"/>
                        </a:rPr>
                        <m:t> (</m:t>
                      </m:r>
                      <m:r>
                        <a:rPr lang="en-US" sz="2000" i="1">
                          <a:latin typeface="Cambria Math"/>
                        </a:rPr>
                        <m:t>𝒕</m:t>
                      </m:r>
                      <m:r>
                        <a:rPr lang="en-US" sz="2000" i="1">
                          <a:latin typeface="Cambria Math"/>
                        </a:rPr>
                        <m:t>)</m:t>
                      </m:r>
                    </m:oMath>
                  </m:oMathPara>
                </a14:m>
                <a:endParaRPr lang="en-US" sz="2000" dirty="0" smtClean="0"/>
              </a:p>
              <a:p>
                <a:pPr marL="0" indent="0">
                  <a:buNone/>
                </a:pPr>
                <a:endParaRPr lang="en-US" sz="2000" dirty="0"/>
              </a:p>
              <a:p>
                <a:r>
                  <a:rPr lang="en-US" sz="2000" dirty="0" smtClean="0"/>
                  <a:t>Where</a:t>
                </a:r>
                <a:endParaRPr lang="en-US" sz="2000" dirty="0"/>
              </a:p>
              <a:p>
                <a:pPr marL="0" indent="0">
                  <a:buNone/>
                </a:pPr>
                <a:r>
                  <a:rPr lang="en-US" sz="2000" dirty="0" smtClean="0"/>
                  <a:t>	</a:t>
                </a:r>
                <a14:m>
                  <m:oMath xmlns:m="http://schemas.openxmlformats.org/officeDocument/2006/math">
                    <m:sSubSup>
                      <m:sSubSupPr>
                        <m:ctrlPr>
                          <a:rPr lang="en-US" sz="2000" i="1" smtClean="0">
                            <a:latin typeface="Cambria Math"/>
                          </a:rPr>
                        </m:ctrlPr>
                      </m:sSubSupPr>
                      <m:e>
                        <m:r>
                          <a:rPr lang="en-US" sz="2000" b="1" i="1" smtClean="0">
                            <a:latin typeface="Cambria Math"/>
                          </a:rPr>
                          <m:t>𝒓</m:t>
                        </m:r>
                      </m:e>
                      <m:sub>
                        <m:r>
                          <a:rPr lang="en-US" sz="2000" b="1" i="1" smtClean="0">
                            <a:latin typeface="Cambria Math"/>
                          </a:rPr>
                          <m:t>𝒉</m:t>
                        </m:r>
                      </m:sub>
                      <m:sup>
                        <m:r>
                          <a:rPr lang="en-US" sz="2000" b="1" i="1" smtClean="0">
                            <a:latin typeface="Cambria Math"/>
                          </a:rPr>
                          <m:t>𝑵𝑨𝑽</m:t>
                        </m:r>
                      </m:sup>
                    </m:sSubSup>
                    <m:r>
                      <a:rPr lang="en-US" sz="2000" b="1" i="1" smtClean="0">
                        <a:latin typeface="Cambria Math"/>
                      </a:rPr>
                      <m:t>= </m:t>
                    </m:r>
                    <m:f>
                      <m:fPr>
                        <m:ctrlPr>
                          <a:rPr lang="en-US" sz="2000" b="1" i="1" smtClean="0">
                            <a:latin typeface="Cambria Math"/>
                          </a:rPr>
                        </m:ctrlPr>
                      </m:fPr>
                      <m:num>
                        <m:r>
                          <a:rPr lang="en-US" sz="2000" b="1" i="1" smtClean="0">
                            <a:latin typeface="Cambria Math"/>
                          </a:rPr>
                          <m:t>𝑵𝑨𝑽</m:t>
                        </m:r>
                        <m:d>
                          <m:dPr>
                            <m:ctrlPr>
                              <a:rPr lang="en-US" sz="2000" b="1" i="1" smtClean="0">
                                <a:latin typeface="Cambria Math"/>
                              </a:rPr>
                            </m:ctrlPr>
                          </m:dPr>
                          <m:e>
                            <m:r>
                              <a:rPr lang="en-US" sz="2000" b="1" i="1" smtClean="0">
                                <a:latin typeface="Cambria Math"/>
                              </a:rPr>
                              <m:t>𝒕</m:t>
                            </m:r>
                          </m:e>
                        </m:d>
                        <m:r>
                          <a:rPr lang="en-US" sz="2000" b="1" i="1" smtClean="0">
                            <a:latin typeface="Cambria Math"/>
                          </a:rPr>
                          <m:t>− </m:t>
                        </m:r>
                        <m:r>
                          <a:rPr lang="en-US" sz="2000" b="1" i="1" smtClean="0">
                            <a:latin typeface="Cambria Math"/>
                          </a:rPr>
                          <m:t>𝑵𝑨𝑽</m:t>
                        </m:r>
                        <m:r>
                          <a:rPr lang="en-US" sz="2000" b="1" i="1" smtClean="0">
                            <a:latin typeface="Cambria Math"/>
                          </a:rPr>
                          <m:t>(</m:t>
                        </m:r>
                        <m:r>
                          <a:rPr lang="en-US" sz="2000" b="1" i="1" smtClean="0">
                            <a:latin typeface="Cambria Math"/>
                          </a:rPr>
                          <m:t>𝒕</m:t>
                        </m:r>
                        <m:r>
                          <a:rPr lang="en-US" sz="2000" b="1" i="1" smtClean="0">
                            <a:latin typeface="Cambria Math"/>
                          </a:rPr>
                          <m:t>−</m:t>
                        </m:r>
                        <m:r>
                          <a:rPr lang="en-US" sz="2000" b="1" i="1" smtClean="0">
                            <a:latin typeface="Cambria Math"/>
                          </a:rPr>
                          <m:t>𝟏</m:t>
                        </m:r>
                        <m:r>
                          <a:rPr lang="en-US" sz="2000" b="1" i="1" smtClean="0">
                            <a:latin typeface="Cambria Math"/>
                          </a:rPr>
                          <m:t>)</m:t>
                        </m:r>
                      </m:num>
                      <m:den>
                        <m:r>
                          <a:rPr lang="en-US" sz="2000" b="1" i="1" smtClean="0">
                            <a:latin typeface="Cambria Math"/>
                          </a:rPr>
                          <m:t>𝑵𝑨𝑽</m:t>
                        </m:r>
                        <m:r>
                          <a:rPr lang="en-US" sz="2000" b="1" i="1" smtClean="0">
                            <a:latin typeface="Cambria Math"/>
                          </a:rPr>
                          <m:t>(</m:t>
                        </m:r>
                        <m:r>
                          <a:rPr lang="en-US" sz="2000" b="1" i="1" smtClean="0">
                            <a:latin typeface="Cambria Math"/>
                          </a:rPr>
                          <m:t>𝒕</m:t>
                        </m:r>
                        <m:r>
                          <a:rPr lang="en-US" sz="2000" b="1" i="1" smtClean="0">
                            <a:latin typeface="Cambria Math"/>
                          </a:rPr>
                          <m:t>)</m:t>
                        </m:r>
                      </m:den>
                    </m:f>
                  </m:oMath>
                </a14:m>
                <a:r>
                  <a:rPr lang="en-US" sz="2000" dirty="0" smtClean="0"/>
                  <a:t>  and </a:t>
                </a:r>
                <a14:m>
                  <m:oMath xmlns:m="http://schemas.openxmlformats.org/officeDocument/2006/math">
                    <m:r>
                      <a:rPr lang="en-US" sz="2000" i="1">
                        <a:latin typeface="Cambria Math"/>
                      </a:rPr>
                      <m:t>𝑵𝑨𝑽</m:t>
                    </m:r>
                    <m:d>
                      <m:dPr>
                        <m:ctrlPr>
                          <a:rPr lang="en-US" sz="2000" i="1">
                            <a:latin typeface="Cambria Math"/>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r>
                      <a:rPr lang="en-US" sz="2000" i="1">
                        <a:latin typeface="Cambria Math"/>
                      </a:rPr>
                      <m:t>𝑵𝑨𝑽</m:t>
                    </m:r>
                    <m:d>
                      <m:dPr>
                        <m:ctrlPr>
                          <a:rPr lang="en-US" sz="2000" i="1">
                            <a:latin typeface="Cambria Math"/>
                          </a:rPr>
                        </m:ctrlPr>
                      </m:dPr>
                      <m:e>
                        <m:r>
                          <a:rPr lang="en-US" sz="2000" i="1">
                            <a:latin typeface="Cambria Math"/>
                          </a:rPr>
                          <m:t>𝒕</m:t>
                        </m:r>
                      </m:e>
                    </m:d>
                    <m:f>
                      <m:fPr>
                        <m:ctrlPr>
                          <a:rPr lang="en-US" sz="2000" i="1">
                            <a:latin typeface="Cambria Math"/>
                          </a:rPr>
                        </m:ctrlPr>
                      </m:fPr>
                      <m:num>
                        <m:sSub>
                          <m:sSubPr>
                            <m:ctrlPr>
                              <a:rPr lang="en-US" sz="2000" i="1">
                                <a:latin typeface="Cambria Math"/>
                              </a:rPr>
                            </m:ctrlPr>
                          </m:sSubPr>
                          <m:e>
                            <m:r>
                              <a:rPr lang="en-US" sz="2000" i="1">
                                <a:latin typeface="Cambria Math"/>
                              </a:rPr>
                              <m:t>𝑾</m:t>
                            </m:r>
                          </m:e>
                          <m:sub>
                            <m:r>
                              <a:rPr lang="en-US" sz="2000" i="1">
                                <a:latin typeface="Cambria Math"/>
                              </a:rPr>
                              <m:t>𝒉</m:t>
                            </m:r>
                          </m:sub>
                        </m:sSub>
                        <m:d>
                          <m:dPr>
                            <m:ctrlPr>
                              <a:rPr lang="en-US" sz="2000" i="1">
                                <a:latin typeface="Cambria Math"/>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sSub>
                          <m:sSubPr>
                            <m:ctrlPr>
                              <a:rPr lang="en-US" sz="2000" i="1">
                                <a:latin typeface="Cambria Math"/>
                              </a:rPr>
                            </m:ctrlPr>
                          </m:sSubPr>
                          <m:e>
                            <m:r>
                              <a:rPr lang="en-US" sz="2000" i="1">
                                <a:latin typeface="Cambria Math"/>
                              </a:rPr>
                              <m:t>𝑭</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 </m:t>
                        </m:r>
                      </m:num>
                      <m:den>
                        <m:sSub>
                          <m:sSubPr>
                            <m:ctrlPr>
                              <a:rPr lang="en-US" sz="2000" i="1">
                                <a:latin typeface="Cambria Math"/>
                              </a:rPr>
                            </m:ctrlPr>
                          </m:sSubPr>
                          <m:e>
                            <m:r>
                              <a:rPr lang="en-US" sz="2000" i="1">
                                <a:latin typeface="Cambria Math"/>
                              </a:rPr>
                              <m:t>𝑾</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m:t>
                        </m:r>
                      </m:den>
                    </m:f>
                  </m:oMath>
                </a14:m>
                <a:endParaRPr lang="en-US" sz="2000" dirty="0"/>
              </a:p>
              <a:p>
                <a:pPr marL="0" indent="0">
                  <a:buNone/>
                </a:pPr>
                <a:endParaRPr lang="en-US" sz="2000" dirty="0" smtClean="0"/>
              </a:p>
              <a:p>
                <a:endParaRPr lang="en-US"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763000" cy="4114800"/>
              </a:xfrm>
              <a:blipFill rotWithShape="1">
                <a:blip r:embed="rId3"/>
                <a:stretch>
                  <a:fillRect l="-626" t="-741" b="-40889"/>
                </a:stretch>
              </a:blipFill>
            </p:spPr>
            <p:txBody>
              <a:bodyPr/>
              <a:lstStyle/>
              <a:p>
                <a:r>
                  <a:rPr lang="en-US">
                    <a:noFill/>
                  </a:rPr>
                  <a:t> </a:t>
                </a:r>
              </a:p>
            </p:txBody>
          </p:sp>
        </mc:Fallback>
      </mc:AlternateContent>
      <p:sp>
        <p:nvSpPr>
          <p:cNvPr id="4" name="Rectangle 3"/>
          <p:cNvSpPr/>
          <p:nvPr/>
        </p:nvSpPr>
        <p:spPr bwMode="auto">
          <a:xfrm>
            <a:off x="6579813" y="1749623"/>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5" name="Oval 4"/>
          <p:cNvSpPr/>
          <p:nvPr/>
        </p:nvSpPr>
        <p:spPr bwMode="auto">
          <a:xfrm>
            <a:off x="7998982" y="1606200"/>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6" name="Oval 5"/>
          <p:cNvSpPr/>
          <p:nvPr/>
        </p:nvSpPr>
        <p:spPr bwMode="auto">
          <a:xfrm>
            <a:off x="7915808" y="1561216"/>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7" name="TextBox 6"/>
          <p:cNvSpPr txBox="1"/>
          <p:nvPr/>
        </p:nvSpPr>
        <p:spPr>
          <a:xfrm>
            <a:off x="7915808" y="1561216"/>
            <a:ext cx="867545" cy="461665"/>
          </a:xfrm>
          <a:prstGeom prst="rect">
            <a:avLst/>
          </a:prstGeom>
          <a:noFill/>
        </p:spPr>
        <p:txBody>
          <a:bodyPr wrap="none" rtlCol="0">
            <a:spAutoFit/>
          </a:bodyPr>
          <a:lstStyle/>
          <a:p>
            <a:pPr algn="ctr"/>
            <a:r>
              <a:rPr lang="en-US" sz="1200" dirty="0" smtClean="0"/>
              <a:t>Fund </a:t>
            </a:r>
          </a:p>
          <a:p>
            <a:pPr algn="ctr"/>
            <a:r>
              <a:rPr lang="en-US" sz="1200" dirty="0" smtClean="0"/>
              <a:t>Investors</a:t>
            </a:r>
            <a:endParaRPr lang="en-US" sz="1200" dirty="0"/>
          </a:p>
        </p:txBody>
      </p:sp>
      <p:cxnSp>
        <p:nvCxnSpPr>
          <p:cNvPr id="8" name="Straight Arrow Connector 7"/>
          <p:cNvCxnSpPr>
            <a:stCxn id="7" idx="1"/>
            <a:endCxn id="4" idx="3"/>
          </p:cNvCxnSpPr>
          <p:nvPr/>
        </p:nvCxnSpPr>
        <p:spPr bwMode="auto">
          <a:xfrm flipH="1">
            <a:off x="7399268" y="1792049"/>
            <a:ext cx="516540" cy="111463"/>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7254859" y="3048000"/>
            <a:ext cx="1200970" cy="646331"/>
          </a:xfrm>
          <a:prstGeom prst="rect">
            <a:avLst/>
          </a:prstGeom>
          <a:noFill/>
        </p:spPr>
        <p:txBody>
          <a:bodyPr wrap="none" rtlCol="0">
            <a:spAutoFit/>
          </a:bodyPr>
          <a:lstStyle/>
          <a:p>
            <a:r>
              <a:rPr lang="en-US" sz="1200" b="0" dirty="0" smtClean="0"/>
              <a:t>For this model:</a:t>
            </a:r>
          </a:p>
          <a:p>
            <a:r>
              <a:rPr lang="en-US" sz="1200" b="0" dirty="0" err="1" smtClean="0"/>
              <a:t>r</a:t>
            </a:r>
            <a:r>
              <a:rPr lang="en-US" sz="1200" b="0" baseline="30000" dirty="0" err="1" smtClean="0"/>
              <a:t>bm</a:t>
            </a:r>
            <a:r>
              <a:rPr lang="en-US" sz="1200" b="0" dirty="0" smtClean="0"/>
              <a:t> = 0.005</a:t>
            </a:r>
          </a:p>
          <a:p>
            <a:r>
              <a:rPr lang="en-US" sz="1200" b="0" dirty="0" smtClean="0"/>
              <a:t>b = 0.15</a:t>
            </a:r>
            <a:endParaRPr lang="en-US" sz="1200" b="0" dirty="0"/>
          </a:p>
        </p:txBody>
      </p:sp>
      <p:sp>
        <p:nvSpPr>
          <p:cNvPr id="12" name="TextBox 11"/>
          <p:cNvSpPr txBox="1"/>
          <p:nvPr/>
        </p:nvSpPr>
        <p:spPr>
          <a:xfrm>
            <a:off x="7703363" y="5106237"/>
            <a:ext cx="1200970" cy="830997"/>
          </a:xfrm>
          <a:prstGeom prst="rect">
            <a:avLst/>
          </a:prstGeom>
          <a:noFill/>
        </p:spPr>
        <p:txBody>
          <a:bodyPr wrap="none" rtlCol="0">
            <a:spAutoFit/>
          </a:bodyPr>
          <a:lstStyle/>
          <a:p>
            <a:r>
              <a:rPr lang="en-US" sz="1200" b="0" dirty="0" smtClean="0"/>
              <a:t>For this model:</a:t>
            </a:r>
          </a:p>
          <a:p>
            <a:r>
              <a:rPr lang="en-US" sz="1200" b="0" dirty="0" smtClean="0"/>
              <a:t>a = 0.1</a:t>
            </a:r>
          </a:p>
          <a:p>
            <a:r>
              <a:rPr lang="en-US" sz="1200" b="0" dirty="0" smtClean="0"/>
              <a:t>NAV(0) = 1</a:t>
            </a:r>
          </a:p>
          <a:p>
            <a:r>
              <a:rPr lang="en-US" sz="1200" b="0" dirty="0" err="1" smtClean="0"/>
              <a:t>W</a:t>
            </a:r>
            <a:r>
              <a:rPr lang="en-US" sz="1200" b="0" baseline="-25000" dirty="0" err="1" smtClean="0"/>
              <a:t>h</a:t>
            </a:r>
            <a:r>
              <a:rPr lang="en-US" sz="1200" b="0" dirty="0" smtClean="0"/>
              <a:t>(0) = 2</a:t>
            </a:r>
            <a:endParaRPr lang="en-US" sz="1200" b="0" dirty="0"/>
          </a:p>
        </p:txBody>
      </p:sp>
    </p:spTree>
    <p:extLst>
      <p:ext uri="{BB962C8B-B14F-4D97-AF65-F5344CB8AC3E}">
        <p14:creationId xmlns:p14="http://schemas.microsoft.com/office/powerpoint/2010/main" val="3514501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Final Points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43000"/>
                <a:ext cx="8305800" cy="4114800"/>
              </a:xfrm>
            </p:spPr>
            <p:txBody>
              <a:bodyPr/>
              <a:lstStyle/>
              <a:p>
                <a:r>
                  <a:rPr lang="en-US" sz="2000" dirty="0" smtClean="0"/>
                  <a:t>So the wealth of a fund, in totality, can be represented by this:</a:t>
                </a:r>
              </a:p>
              <a:p>
                <a:pPr marL="0" indent="0">
                  <a:buNone/>
                </a:pPr>
                <a:endParaRPr lang="en-US" sz="20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sSub>
                        <m:sSubPr>
                          <m:ctrlPr>
                            <a:rPr lang="en-US" sz="2000" b="1" i="1" smtClean="0">
                              <a:latin typeface="Cambria Math"/>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m:t>
                      </m:r>
                      <m:d>
                        <m:dPr>
                          <m:ctrlPr>
                            <a:rPr lang="en-US" sz="2000" b="1" i="1" smtClean="0">
                              <a:latin typeface="Cambria Math"/>
                            </a:rPr>
                          </m:ctrlPr>
                        </m:dPr>
                        <m:e>
                          <m:r>
                            <a:rPr lang="en-US" sz="2000" b="1" i="1" smtClean="0">
                              <a:latin typeface="Cambria Math"/>
                            </a:rPr>
                            <m:t> </m:t>
                          </m:r>
                          <m:r>
                            <a:rPr lang="en-US" sz="2000" b="1" i="1" smtClean="0">
                              <a:latin typeface="Cambria Math"/>
                            </a:rPr>
                            <m:t>𝒑</m:t>
                          </m:r>
                          <m:d>
                            <m:dPr>
                              <m:ctrlPr>
                                <a:rPr lang="en-US" sz="2000" b="1" i="1" smtClean="0">
                                  <a:latin typeface="Cambria Math"/>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m:t>
                          </m:r>
                          <m:r>
                            <a:rPr lang="en-US" sz="2000" b="1" i="1" smtClean="0">
                              <a:latin typeface="Cambria Math"/>
                            </a:rPr>
                            <m:t>𝒑</m:t>
                          </m:r>
                          <m:d>
                            <m:dPr>
                              <m:ctrlPr>
                                <a:rPr lang="en-US" sz="2000" b="1" i="1" smtClean="0">
                                  <a:latin typeface="Cambria Math"/>
                                </a:rPr>
                              </m:ctrlPr>
                            </m:dPr>
                            <m:e>
                              <m:r>
                                <a:rPr lang="en-US" sz="2000" b="1" i="1" smtClean="0">
                                  <a:latin typeface="Cambria Math"/>
                                </a:rPr>
                                <m:t>𝒕</m:t>
                              </m:r>
                            </m:e>
                          </m:d>
                          <m:r>
                            <a:rPr lang="en-US" sz="2000" b="1" i="1" smtClean="0">
                              <a:latin typeface="Cambria Math"/>
                            </a:rPr>
                            <m:t> </m:t>
                          </m:r>
                        </m:e>
                      </m:d>
                      <m:sSub>
                        <m:sSubPr>
                          <m:ctrlPr>
                            <a:rPr lang="en-US" sz="2000" b="1" i="1" smtClean="0">
                              <a:latin typeface="Cambria Math"/>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a:rPr>
                          </m:ctrlPr>
                        </m:sSubPr>
                        <m:e>
                          <m:r>
                            <a:rPr lang="en-US" sz="2000" b="1" i="1" smtClean="0">
                              <a:latin typeface="Cambria Math"/>
                            </a:rPr>
                            <m:t>𝑭</m:t>
                          </m:r>
                        </m:e>
                        <m:sub>
                          <m:r>
                            <a:rPr lang="en-US" sz="2000" b="1" i="1" smtClean="0">
                              <a:latin typeface="Cambria Math"/>
                            </a:rPr>
                            <m:t>𝒉</m:t>
                          </m:r>
                        </m:sub>
                      </m:sSub>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pPr marL="0" indent="0">
                  <a:buNone/>
                </a:pPr>
                <a:endParaRPr lang="en-US" sz="2000" dirty="0"/>
              </a:p>
              <a:p>
                <a:r>
                  <a:rPr lang="en-US" sz="2000" dirty="0" smtClean="0"/>
                  <a:t>Given that, steps that are followed for each t+1 time step are:</a:t>
                </a:r>
              </a:p>
              <a:p>
                <a:endParaRPr lang="en-US" sz="2000" dirty="0" smtClean="0"/>
              </a:p>
              <a:p>
                <a:pPr lvl="1"/>
                <a:r>
                  <a:rPr lang="en-US" sz="1400" dirty="0" smtClean="0"/>
                  <a:t>The Noise Trader dollar value of holdings </a:t>
                </a:r>
                <a:r>
                  <a:rPr lang="en-US" sz="1400" dirty="0" smtClean="0">
                    <a:sym typeface="Symbol"/>
                  </a:rPr>
                  <a:t></a:t>
                </a:r>
                <a:r>
                  <a:rPr lang="en-US" sz="1400" baseline="-25000" dirty="0" err="1" smtClean="0">
                    <a:sym typeface="Symbol"/>
                  </a:rPr>
                  <a:t>nt</a:t>
                </a:r>
                <a:r>
                  <a:rPr lang="en-US" sz="1400" dirty="0" smtClean="0">
                    <a:sym typeface="Symbol"/>
                  </a:rPr>
                  <a:t> </a:t>
                </a:r>
                <a:r>
                  <a:rPr lang="en-US" sz="1400" dirty="0" smtClean="0"/>
                  <a:t>(t+1) is computed</a:t>
                </a:r>
              </a:p>
              <a:p>
                <a:pPr lvl="1"/>
                <a:endParaRPr lang="en-US" sz="1400" dirty="0" smtClean="0"/>
              </a:p>
              <a:p>
                <a:pPr lvl="1"/>
                <a:r>
                  <a:rPr lang="en-US" sz="1400" dirty="0" smtClean="0"/>
                  <a:t>The demand functions for the Noise Traders </a:t>
                </a:r>
                <a:r>
                  <a:rPr lang="en-US" sz="1400" dirty="0" err="1"/>
                  <a:t>D</a:t>
                </a:r>
                <a:r>
                  <a:rPr lang="en-US" sz="1400" baseline="-25000" dirty="0" err="1"/>
                  <a:t>nt</a:t>
                </a:r>
                <a:r>
                  <a:rPr lang="en-US" sz="1400" dirty="0"/>
                  <a:t>(t+1) </a:t>
                </a:r>
                <a:r>
                  <a:rPr lang="en-US" sz="1400" dirty="0" smtClean="0"/>
                  <a:t>and Funds’ D</a:t>
                </a:r>
                <a:r>
                  <a:rPr lang="en-US" sz="1400" baseline="-25000" dirty="0" smtClean="0"/>
                  <a:t>h</a:t>
                </a:r>
                <a:r>
                  <a:rPr lang="en-US" sz="1400" dirty="0" smtClean="0"/>
                  <a:t>(t+1) are calculated based on the mispricing signal m(t)</a:t>
                </a:r>
              </a:p>
              <a:p>
                <a:pPr lvl="2"/>
                <a:r>
                  <a:rPr lang="en-US" sz="1600" dirty="0" smtClean="0"/>
                  <a:t>Simultaneous solving of the market clearing equation for p(t+1), wealth </a:t>
                </a:r>
                <a:r>
                  <a:rPr lang="en-US" sz="1600" dirty="0" err="1" smtClean="0"/>
                  <a:t>W</a:t>
                </a:r>
                <a:r>
                  <a:rPr lang="en-US" sz="1600" baseline="-25000" dirty="0" err="1" smtClean="0"/>
                  <a:t>h</a:t>
                </a:r>
                <a:r>
                  <a:rPr lang="en-US" sz="1600" dirty="0" smtClean="0"/>
                  <a:t>(t+1), cash </a:t>
                </a:r>
                <a:r>
                  <a:rPr lang="en-US" sz="1600" dirty="0" err="1" smtClean="0"/>
                  <a:t>C</a:t>
                </a:r>
                <a:r>
                  <a:rPr lang="en-US" sz="1600" baseline="-25000" dirty="0" err="1" smtClean="0"/>
                  <a:t>h</a:t>
                </a:r>
                <a:r>
                  <a:rPr lang="en-US" sz="1600" dirty="0" smtClean="0"/>
                  <a:t>(t+1) and leverage </a:t>
                </a:r>
                <a:r>
                  <a:rPr lang="en-US" sz="1600" dirty="0" smtClean="0">
                    <a:sym typeface="Symbol"/>
                  </a:rPr>
                  <a:t></a:t>
                </a:r>
                <a:r>
                  <a:rPr lang="en-US" sz="1600" baseline="-25000" dirty="0" smtClean="0">
                    <a:sym typeface="Symbol"/>
                  </a:rPr>
                  <a:t>h</a:t>
                </a:r>
                <a:r>
                  <a:rPr lang="en-US" sz="1600" dirty="0" smtClean="0">
                    <a:sym typeface="Symbol"/>
                  </a:rPr>
                  <a:t>(t+1)</a:t>
                </a:r>
                <a:r>
                  <a:rPr lang="en-US" sz="1600" dirty="0" smtClean="0"/>
                  <a:t> </a:t>
                </a:r>
              </a:p>
              <a:p>
                <a:pPr lvl="2"/>
                <a:endParaRPr lang="en-US" sz="1600" dirty="0" smtClean="0"/>
              </a:p>
              <a:p>
                <a:pPr lvl="1"/>
                <a:r>
                  <a:rPr lang="en-US" sz="1400" dirty="0" smtClean="0"/>
                  <a:t>Investors monitor the NAV of the funds and make contributions or withdrawals</a:t>
                </a:r>
              </a:p>
              <a:p>
                <a:pPr lvl="1"/>
                <a:endParaRPr lang="en-US" sz="1400" dirty="0" smtClean="0"/>
              </a:p>
              <a:p>
                <a:pPr lvl="1"/>
                <a:r>
                  <a:rPr lang="en-US" sz="1400" dirty="0" smtClean="0"/>
                  <a:t>Dead funds are removed if their wealth falls below 10% of their initial wealth.  A fund with similar parameters is reintroduced after </a:t>
                </a:r>
                <a:r>
                  <a:rPr lang="en-US" sz="1400" dirty="0" err="1" smtClean="0"/>
                  <a:t>T</a:t>
                </a:r>
                <a:r>
                  <a:rPr lang="en-US" sz="1400" baseline="-25000" dirty="0" err="1" smtClean="0"/>
                  <a:t>wait</a:t>
                </a:r>
                <a:endParaRPr lang="en-US" sz="1400" baseline="-25000" dirty="0" smtClean="0"/>
              </a:p>
              <a:p>
                <a:pPr lvl="1"/>
                <a:endParaRPr lang="en-US" sz="1400" dirty="0"/>
              </a:p>
              <a:p>
                <a:pPr lvl="1"/>
                <a:r>
                  <a:rPr lang="en-US" sz="1400" dirty="0" smtClean="0"/>
                  <a:t>Continue with the next time step</a:t>
                </a:r>
              </a:p>
              <a:p>
                <a:pPr lvl="1"/>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143000"/>
                <a:ext cx="8305800" cy="4114800"/>
              </a:xfrm>
              <a:blipFill rotWithShape="1">
                <a:blip r:embed="rId3"/>
                <a:stretch>
                  <a:fillRect l="-661" t="-741" r="-441" b="-39556"/>
                </a:stretch>
              </a:blipFill>
            </p:spPr>
            <p:txBody>
              <a:bodyPr/>
              <a:lstStyle/>
              <a:p>
                <a:r>
                  <a:rPr lang="en-US">
                    <a:noFill/>
                  </a:rPr>
                  <a:t> </a:t>
                </a:r>
              </a:p>
            </p:txBody>
          </p:sp>
        </mc:Fallback>
      </mc:AlternateContent>
      <p:sp>
        <p:nvSpPr>
          <p:cNvPr id="4" name="TextBox 3"/>
          <p:cNvSpPr txBox="1"/>
          <p:nvPr/>
        </p:nvSpPr>
        <p:spPr>
          <a:xfrm>
            <a:off x="7924800" y="6400800"/>
            <a:ext cx="1338380" cy="461665"/>
          </a:xfrm>
          <a:prstGeom prst="rect">
            <a:avLst/>
          </a:prstGeom>
          <a:noFill/>
        </p:spPr>
        <p:txBody>
          <a:bodyPr wrap="none" rtlCol="0">
            <a:spAutoFit/>
          </a:bodyPr>
          <a:lstStyle/>
          <a:p>
            <a:r>
              <a:rPr lang="en-US" sz="1200" b="0" dirty="0" smtClean="0"/>
              <a:t>For this model:</a:t>
            </a:r>
          </a:p>
          <a:p>
            <a:r>
              <a:rPr lang="en-US" sz="1200" b="0" dirty="0" err="1" smtClean="0"/>
              <a:t>T</a:t>
            </a:r>
            <a:r>
              <a:rPr lang="en-US" sz="1200" b="0" baseline="-25000" dirty="0" err="1" smtClean="0"/>
              <a:t>wait</a:t>
            </a:r>
            <a:r>
              <a:rPr lang="en-US" sz="1200" b="0" dirty="0" smtClean="0"/>
              <a:t> = 100 steps</a:t>
            </a:r>
            <a:endParaRPr lang="en-US" sz="1200" b="0" dirty="0"/>
          </a:p>
        </p:txBody>
      </p:sp>
    </p:spTree>
    <p:extLst>
      <p:ext uri="{BB962C8B-B14F-4D97-AF65-F5344CB8AC3E}">
        <p14:creationId xmlns:p14="http://schemas.microsoft.com/office/powerpoint/2010/main" val="4255464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First, there is evolutionary demand for funds to increase leverage.  The funds that take on more leverage provide higher returns to investors: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57400"/>
            <a:ext cx="649605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hlinkClick r:id="rId4" action="ppaction://hlinksldjump"/>
          </p:cNvPr>
          <p:cNvSpPr txBox="1"/>
          <p:nvPr/>
        </p:nvSpPr>
        <p:spPr>
          <a:xfrm>
            <a:off x="228600" y="6662793"/>
            <a:ext cx="1516762" cy="276999"/>
          </a:xfrm>
          <a:prstGeom prst="rect">
            <a:avLst/>
          </a:prstGeom>
          <a:noFill/>
        </p:spPr>
        <p:txBody>
          <a:bodyPr wrap="none" rtlCol="0">
            <a:spAutoFit/>
          </a:bodyPr>
          <a:lstStyle/>
          <a:p>
            <a:r>
              <a:rPr lang="en-US" sz="1200" dirty="0" smtClean="0">
                <a:hlinkClick r:id="rId4" action="ppaction://hlinksldjump"/>
              </a:rPr>
              <a:t>See More Defaults</a:t>
            </a:r>
            <a:endParaRPr lang="en-US" sz="1200" dirty="0" smtClean="0"/>
          </a:p>
        </p:txBody>
      </p:sp>
    </p:spTree>
    <p:extLst>
      <p:ext uri="{BB962C8B-B14F-4D97-AF65-F5344CB8AC3E}">
        <p14:creationId xmlns:p14="http://schemas.microsoft.com/office/powerpoint/2010/main" val="2279121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But while leverage can lead to enhanced returns and great accumulations of wealth, it can also lead to precipitous crashes: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78" y="1981200"/>
            <a:ext cx="833437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6662793"/>
            <a:ext cx="1503938" cy="276999"/>
          </a:xfrm>
          <a:prstGeom prst="rect">
            <a:avLst/>
          </a:prstGeom>
          <a:noFill/>
        </p:spPr>
        <p:txBody>
          <a:bodyPr wrap="none" rtlCol="0">
            <a:spAutoFit/>
          </a:bodyPr>
          <a:lstStyle/>
          <a:p>
            <a:r>
              <a:rPr lang="en-US" sz="1200" dirty="0" smtClean="0">
                <a:hlinkClick r:id="rId4" action="ppaction://hlinksldjump"/>
              </a:rPr>
              <a:t>See High </a:t>
            </a:r>
            <a:r>
              <a:rPr lang="en-US" sz="1200" dirty="0" smtClean="0">
                <a:sym typeface="Symbol"/>
                <a:hlinkClick r:id="rId4" action="ppaction://hlinksldjump"/>
              </a:rPr>
              <a:t></a:t>
            </a:r>
            <a:r>
              <a:rPr lang="en-US" sz="1200" dirty="0" smtClean="0">
                <a:hlinkClick r:id="rId4" action="ppaction://hlinksldjump"/>
              </a:rPr>
              <a:t> Funds</a:t>
            </a:r>
            <a:endParaRPr lang="en-US" sz="1200" dirty="0"/>
          </a:p>
        </p:txBody>
      </p:sp>
    </p:spTree>
    <p:extLst>
      <p:ext uri="{BB962C8B-B14F-4D97-AF65-F5344CB8AC3E}">
        <p14:creationId xmlns:p14="http://schemas.microsoft.com/office/powerpoint/2010/main" val="11646377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7772400" cy="4114800"/>
          </a:xfrm>
        </p:spPr>
        <p:txBody>
          <a:bodyPr/>
          <a:lstStyle/>
          <a:p>
            <a:r>
              <a:rPr lang="en-US" dirty="0" smtClean="0"/>
              <a:t>And fatter tails in return distributions: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4" y="1503389"/>
            <a:ext cx="411480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466545"/>
            <a:ext cx="3934736" cy="306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362145"/>
            <a:ext cx="3733800" cy="2953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979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7772400" cy="4114800"/>
          </a:xfrm>
        </p:spPr>
        <p:txBody>
          <a:bodyPr/>
          <a:lstStyle/>
          <a:p>
            <a:r>
              <a:rPr lang="en-US" dirty="0" smtClean="0"/>
              <a:t>And more clustered volatility:</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3568066" cy="274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3505200" cy="2743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288134"/>
            <a:ext cx="3733800" cy="28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1285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276350"/>
            <a:ext cx="7677150"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8229600" cy="4114800"/>
          </a:xfrm>
        </p:spPr>
        <p:txBody>
          <a:bodyPr/>
          <a:lstStyle/>
          <a:p>
            <a:r>
              <a:rPr lang="en-US" sz="2000" dirty="0" smtClean="0"/>
              <a:t>With enough leverage, even a small perturbation can lead to a crash:</a:t>
            </a:r>
            <a:endParaRPr lang="en-US" sz="2000" dirty="0"/>
          </a:p>
        </p:txBody>
      </p:sp>
      <p:sp>
        <p:nvSpPr>
          <p:cNvPr id="4" name="TextBox 3"/>
          <p:cNvSpPr txBox="1"/>
          <p:nvPr/>
        </p:nvSpPr>
        <p:spPr>
          <a:xfrm>
            <a:off x="304800" y="6572250"/>
            <a:ext cx="9144000" cy="461665"/>
          </a:xfrm>
          <a:prstGeom prst="rect">
            <a:avLst/>
          </a:prstGeom>
          <a:noFill/>
        </p:spPr>
        <p:txBody>
          <a:bodyPr wrap="square" rtlCol="0">
            <a:spAutoFit/>
          </a:bodyPr>
          <a:lstStyle/>
          <a:p>
            <a:r>
              <a:rPr lang="en-US" sz="1200" dirty="0" smtClean="0"/>
              <a:t>Anatomy of a Crash: Leverage builds up in the 10-fund, </a:t>
            </a:r>
            <a:r>
              <a:rPr lang="en-US" sz="1200" dirty="0" smtClean="0">
                <a:sym typeface="Symbol"/>
              </a:rPr>
              <a:t></a:t>
            </a:r>
            <a:r>
              <a:rPr lang="en-US" sz="1200" baseline="-25000" dirty="0" smtClean="0">
                <a:sym typeface="Symbol"/>
              </a:rPr>
              <a:t>max</a:t>
            </a:r>
            <a:r>
              <a:rPr lang="en-US" sz="1200" dirty="0" smtClean="0">
                <a:sym typeface="Symbol"/>
              </a:rPr>
              <a:t> = 5,  5-50 system, until a</a:t>
            </a:r>
            <a:r>
              <a:rPr lang="en-US" sz="1200" dirty="0" smtClean="0"/>
              <a:t> small perturbation in Noise Trader Demand causes asset prices to crash in 3 time steps.  Crashes involve the nonlinear interplay between prices and leverage. </a:t>
            </a:r>
            <a:endParaRPr lang="en-US" sz="1200" dirty="0"/>
          </a:p>
        </p:txBody>
      </p:sp>
    </p:spTree>
    <p:extLst>
      <p:ext uri="{BB962C8B-B14F-4D97-AF65-F5344CB8AC3E}">
        <p14:creationId xmlns:p14="http://schemas.microsoft.com/office/powerpoint/2010/main" val="3057745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82000" cy="1143000"/>
          </a:xfrm>
        </p:spPr>
        <p:txBody>
          <a:bodyPr/>
          <a:lstStyle/>
          <a:p>
            <a:r>
              <a:rPr lang="en-US" dirty="0" smtClean="0"/>
              <a:t>Financial Leverage: Significance</a:t>
            </a:r>
            <a:endParaRPr lang="en-US" dirty="0"/>
          </a:p>
        </p:txBody>
      </p:sp>
      <p:sp>
        <p:nvSpPr>
          <p:cNvPr id="3" name="Content Placeholder 2"/>
          <p:cNvSpPr>
            <a:spLocks noGrp="1"/>
          </p:cNvSpPr>
          <p:nvPr>
            <p:ph idx="1"/>
          </p:nvPr>
        </p:nvSpPr>
        <p:spPr>
          <a:xfrm>
            <a:off x="304800" y="1066800"/>
            <a:ext cx="8839200" cy="4114800"/>
          </a:xfrm>
        </p:spPr>
        <p:txBody>
          <a:bodyPr/>
          <a:lstStyle/>
          <a:p>
            <a:r>
              <a:rPr lang="en-US" sz="2000" dirty="0" smtClean="0"/>
              <a:t>According to the model, leverage can make the financial system more unstable.  It can lead to precipitous crashes, fatter tails of returns, clustered volatility, and fragility in the face of small perturbations</a:t>
            </a:r>
          </a:p>
          <a:p>
            <a:pPr lvl="1"/>
            <a:endParaRPr lang="en-US" dirty="0"/>
          </a:p>
          <a:p>
            <a:r>
              <a:rPr lang="en-US" sz="2000" dirty="0" smtClean="0"/>
              <a:t>None of these effects required exogenous shocks.  All were completely generated by endogenous interactions of agents.  </a:t>
            </a:r>
          </a:p>
          <a:p>
            <a:pPr lvl="1"/>
            <a:r>
              <a:rPr lang="en-US" sz="1400" dirty="0" smtClean="0"/>
              <a:t>Is Hyman </a:t>
            </a:r>
            <a:r>
              <a:rPr lang="en-US" sz="1400" dirty="0" err="1" smtClean="0"/>
              <a:t>Minsky</a:t>
            </a:r>
            <a:r>
              <a:rPr lang="en-US" sz="1400" dirty="0" smtClean="0"/>
              <a:t> right?  </a:t>
            </a:r>
            <a:r>
              <a:rPr lang="en-US" sz="1400" dirty="0" err="1" smtClean="0"/>
              <a:t>Minsky’s</a:t>
            </a:r>
            <a:r>
              <a:rPr lang="en-US" sz="1400" dirty="0" smtClean="0"/>
              <a:t> theory is:</a:t>
            </a:r>
          </a:p>
          <a:p>
            <a:pPr lvl="2"/>
            <a:r>
              <a:rPr lang="en-US" sz="1600" dirty="0" smtClean="0"/>
              <a:t>Initial investors after a positive structural event typically are not leveraged – they are </a:t>
            </a:r>
            <a:r>
              <a:rPr lang="en-US" sz="1600" i="1" dirty="0" smtClean="0"/>
              <a:t>hedged</a:t>
            </a:r>
            <a:r>
              <a:rPr lang="en-US" sz="1600" dirty="0" smtClean="0"/>
              <a:t> because their cash outlays are covered by cash receipts</a:t>
            </a:r>
          </a:p>
          <a:p>
            <a:pPr lvl="2"/>
            <a:r>
              <a:rPr lang="en-US" sz="1600" dirty="0" smtClean="0"/>
              <a:t>Later, additional </a:t>
            </a:r>
            <a:r>
              <a:rPr lang="en-US" sz="1600" i="1" dirty="0" smtClean="0"/>
              <a:t>speculative</a:t>
            </a:r>
            <a:r>
              <a:rPr lang="en-US" sz="1600" dirty="0" smtClean="0"/>
              <a:t> investors use leverage to improve upon the yields – they can meet interest payments, but not principal payments.  Debt must be rolled</a:t>
            </a:r>
          </a:p>
          <a:p>
            <a:pPr lvl="2"/>
            <a:r>
              <a:rPr lang="en-US" sz="1600" dirty="0" smtClean="0"/>
              <a:t>Final, </a:t>
            </a:r>
            <a:r>
              <a:rPr lang="en-US" sz="1600" i="1" dirty="0"/>
              <a:t>P</a:t>
            </a:r>
            <a:r>
              <a:rPr lang="en-US" sz="1600" i="1" dirty="0" smtClean="0"/>
              <a:t>onzi</a:t>
            </a:r>
            <a:r>
              <a:rPr lang="en-US" sz="1600" dirty="0" smtClean="0"/>
              <a:t> investors join the party, but they cannot even meet interest payments (let alone principal payments), and must take on still more debt just to remain in business</a:t>
            </a:r>
          </a:p>
          <a:p>
            <a:pPr lvl="2"/>
            <a:r>
              <a:rPr lang="en-US" sz="1600" dirty="0" smtClean="0"/>
              <a:t>Final disruptive event occurs, “a </a:t>
            </a:r>
            <a:r>
              <a:rPr lang="en-US" sz="1600" dirty="0" err="1" smtClean="0"/>
              <a:t>Minsky</a:t>
            </a:r>
            <a:r>
              <a:rPr lang="en-US" sz="1600" dirty="0" smtClean="0"/>
              <a:t> moment,” and markets violently </a:t>
            </a:r>
            <a:r>
              <a:rPr lang="en-US" sz="1600" dirty="0" err="1" smtClean="0"/>
              <a:t>reprice</a:t>
            </a:r>
            <a:endParaRPr lang="en-US" sz="1600" dirty="0" smtClean="0"/>
          </a:p>
          <a:p>
            <a:pPr lvl="2"/>
            <a:endParaRPr lang="en-US" dirty="0"/>
          </a:p>
          <a:p>
            <a:r>
              <a:rPr lang="en-US" sz="2000" dirty="0" smtClean="0"/>
              <a:t>BUT – how well does the leverage model portray reality?</a:t>
            </a:r>
          </a:p>
          <a:p>
            <a:pPr lvl="1"/>
            <a:r>
              <a:rPr lang="en-US" sz="1600" dirty="0" smtClean="0"/>
              <a:t>Does the model really show the underlying effects of leverage, or just the specific values chosen for arbitrary weights?</a:t>
            </a:r>
          </a:p>
          <a:p>
            <a:pPr lvl="2"/>
            <a:r>
              <a:rPr lang="en-US" sz="1600" dirty="0" smtClean="0"/>
              <a:t>How were the weights for Noise Trader demand and benchmark performance contributions / withdrawals determined? </a:t>
            </a:r>
          </a:p>
        </p:txBody>
      </p:sp>
    </p:spTree>
    <p:extLst>
      <p:ext uri="{BB962C8B-B14F-4D97-AF65-F5344CB8AC3E}">
        <p14:creationId xmlns:p14="http://schemas.microsoft.com/office/powerpoint/2010/main" val="1253011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143000"/>
          </a:xfrm>
        </p:spPr>
        <p:txBody>
          <a:bodyPr/>
          <a:lstStyle/>
          <a:p>
            <a:r>
              <a:rPr lang="en-US" dirty="0" smtClean="0"/>
              <a:t>Agent-Based Model Limitations</a:t>
            </a:r>
            <a:endParaRPr lang="en-US" dirty="0"/>
          </a:p>
        </p:txBody>
      </p:sp>
      <p:sp>
        <p:nvSpPr>
          <p:cNvPr id="3" name="Content Placeholder 2"/>
          <p:cNvSpPr>
            <a:spLocks noGrp="1"/>
          </p:cNvSpPr>
          <p:nvPr>
            <p:ph idx="1"/>
          </p:nvPr>
        </p:nvSpPr>
        <p:spPr>
          <a:xfrm>
            <a:off x="381000" y="1524000"/>
            <a:ext cx="8686800" cy="4114800"/>
          </a:xfrm>
        </p:spPr>
        <p:txBody>
          <a:bodyPr/>
          <a:lstStyle/>
          <a:p>
            <a:r>
              <a:rPr lang="en-US" sz="2000" dirty="0"/>
              <a:t>At best, ABM results merely illustrate that a model is </a:t>
            </a:r>
            <a:r>
              <a:rPr lang="en-US" sz="2000" i="1" dirty="0"/>
              <a:t>sufficient</a:t>
            </a:r>
            <a:r>
              <a:rPr lang="en-US" sz="2000" dirty="0"/>
              <a:t> to explain an emergent phenomenon – not that it is </a:t>
            </a:r>
            <a:r>
              <a:rPr lang="en-US" sz="2000" dirty="0" smtClean="0"/>
              <a:t>the </a:t>
            </a:r>
            <a:r>
              <a:rPr lang="en-US" sz="2000" dirty="0"/>
              <a:t>underlying cause</a:t>
            </a:r>
          </a:p>
          <a:p>
            <a:endParaRPr lang="en-US" sz="2000" dirty="0" smtClean="0"/>
          </a:p>
          <a:p>
            <a:r>
              <a:rPr lang="en-US" sz="2000" dirty="0" smtClean="0"/>
              <a:t>Even ABM aficionados emphasize that agent models should not be used for predictions – just explanations</a:t>
            </a:r>
          </a:p>
          <a:p>
            <a:endParaRPr lang="en-US" sz="2000" dirty="0"/>
          </a:p>
          <a:p>
            <a:r>
              <a:rPr lang="en-US" sz="2000" dirty="0" smtClean="0"/>
              <a:t>ABMs cannot explain or predict “disruptive” inventions / innovations</a:t>
            </a:r>
          </a:p>
          <a:p>
            <a:endParaRPr lang="en-US" sz="2000" dirty="0"/>
          </a:p>
          <a:p>
            <a:r>
              <a:rPr lang="en-US" sz="2000" dirty="0" smtClean="0"/>
              <a:t>ABMs often have a lot of variable parameters.  Critics claim that even when a model matches reality, it’s not clear whether that was just due to a careful tuning of the parameters, or due to the model capturing realistic system dynamics</a:t>
            </a:r>
          </a:p>
          <a:p>
            <a:pPr lvl="1"/>
            <a:r>
              <a:rPr lang="en-US" sz="1400" dirty="0" smtClean="0"/>
              <a:t>The Financial Leverage model had multiple arbitrary parameters, including the:</a:t>
            </a:r>
          </a:p>
          <a:p>
            <a:pPr lvl="2"/>
            <a:r>
              <a:rPr lang="en-US" sz="1600" dirty="0"/>
              <a:t>W</a:t>
            </a:r>
            <a:r>
              <a:rPr lang="en-US" sz="1600" dirty="0" smtClean="0"/>
              <a:t>eighting of the Noise Trader random walk components</a:t>
            </a:r>
          </a:p>
          <a:p>
            <a:pPr lvl="2"/>
            <a:r>
              <a:rPr lang="en-US" sz="1600" dirty="0" smtClean="0"/>
              <a:t>Weighting of fund flow movements</a:t>
            </a:r>
          </a:p>
          <a:p>
            <a:pPr lvl="2"/>
            <a:r>
              <a:rPr lang="en-US" sz="1600" dirty="0" smtClean="0"/>
              <a:t>Benchmark performance</a:t>
            </a:r>
            <a:endParaRPr lang="en-US" sz="1600" dirty="0"/>
          </a:p>
        </p:txBody>
      </p:sp>
    </p:spTree>
    <p:extLst>
      <p:ext uri="{BB962C8B-B14F-4D97-AF65-F5344CB8AC3E}">
        <p14:creationId xmlns:p14="http://schemas.microsoft.com/office/powerpoint/2010/main" val="37513445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686800" cy="1143000"/>
          </a:xfrm>
        </p:spPr>
        <p:txBody>
          <a:bodyPr/>
          <a:lstStyle/>
          <a:p>
            <a:r>
              <a:rPr lang="en-US" dirty="0" smtClean="0"/>
              <a:t>Agent-Based Model Error Sources</a:t>
            </a:r>
            <a:endParaRPr lang="en-US" dirty="0"/>
          </a:p>
        </p:txBody>
      </p:sp>
      <p:sp>
        <p:nvSpPr>
          <p:cNvPr id="3" name="Content Placeholder 2"/>
          <p:cNvSpPr>
            <a:spLocks noGrp="1"/>
          </p:cNvSpPr>
          <p:nvPr>
            <p:ph idx="1"/>
          </p:nvPr>
        </p:nvSpPr>
        <p:spPr>
          <a:xfrm>
            <a:off x="228600" y="1066800"/>
            <a:ext cx="8763000" cy="4114800"/>
          </a:xfrm>
        </p:spPr>
        <p:txBody>
          <a:bodyPr/>
          <a:lstStyle/>
          <a:p>
            <a:r>
              <a:rPr lang="en-US" sz="2000" dirty="0" smtClean="0"/>
              <a:t>As with ordinary modeling, ABMs can have errors introduced at any number of different points in the process:</a:t>
            </a:r>
            <a:endParaRPr lang="en-US" sz="2000" dirty="0"/>
          </a:p>
        </p:txBody>
      </p:sp>
      <p:pic>
        <p:nvPicPr>
          <p:cNvPr id="1026" name="Picture 2" descr="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981200"/>
            <a:ext cx="6248400" cy="51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2590800"/>
            <a:ext cx="1854995" cy="246221"/>
          </a:xfrm>
          <a:prstGeom prst="rect">
            <a:avLst/>
          </a:prstGeom>
          <a:noFill/>
        </p:spPr>
        <p:txBody>
          <a:bodyPr wrap="none" rtlCol="0">
            <a:spAutoFit/>
          </a:bodyPr>
          <a:lstStyle/>
          <a:p>
            <a:r>
              <a:rPr lang="en-US" sz="1000" b="0" i="1" dirty="0" smtClean="0"/>
              <a:t>Person who thinks of the idea</a:t>
            </a:r>
            <a:endParaRPr lang="en-US" sz="1000" b="0" i="1" dirty="0"/>
          </a:p>
        </p:txBody>
      </p:sp>
      <p:sp>
        <p:nvSpPr>
          <p:cNvPr id="6" name="TextBox 5"/>
          <p:cNvSpPr txBox="1"/>
          <p:nvPr/>
        </p:nvSpPr>
        <p:spPr>
          <a:xfrm>
            <a:off x="533400" y="3870251"/>
            <a:ext cx="1920719" cy="400110"/>
          </a:xfrm>
          <a:prstGeom prst="rect">
            <a:avLst/>
          </a:prstGeom>
          <a:noFill/>
        </p:spPr>
        <p:txBody>
          <a:bodyPr wrap="none" rtlCol="0">
            <a:spAutoFit/>
          </a:bodyPr>
          <a:lstStyle/>
          <a:p>
            <a:r>
              <a:rPr lang="en-US" sz="1000" b="0" i="1" dirty="0" smtClean="0"/>
              <a:t>Person who comes up with the</a:t>
            </a:r>
          </a:p>
          <a:p>
            <a:r>
              <a:rPr lang="en-US" sz="1000" b="0" i="1" dirty="0" smtClean="0"/>
              <a:t>(mathematical) behavior</a:t>
            </a:r>
            <a:endParaRPr lang="en-US" sz="1000" b="0" i="1" dirty="0"/>
          </a:p>
        </p:txBody>
      </p:sp>
      <p:sp>
        <p:nvSpPr>
          <p:cNvPr id="7" name="TextBox 6"/>
          <p:cNvSpPr txBox="1"/>
          <p:nvPr/>
        </p:nvSpPr>
        <p:spPr>
          <a:xfrm>
            <a:off x="533400" y="4727944"/>
            <a:ext cx="1819729" cy="553998"/>
          </a:xfrm>
          <a:prstGeom prst="rect">
            <a:avLst/>
          </a:prstGeom>
          <a:noFill/>
        </p:spPr>
        <p:txBody>
          <a:bodyPr wrap="none" rtlCol="0">
            <a:spAutoFit/>
          </a:bodyPr>
          <a:lstStyle/>
          <a:p>
            <a:r>
              <a:rPr lang="en-US" sz="1000" b="0" i="1" dirty="0" smtClean="0"/>
              <a:t>Person who considers the </a:t>
            </a:r>
          </a:p>
          <a:p>
            <a:r>
              <a:rPr lang="en-US" sz="1000" b="0" i="1" dirty="0" smtClean="0"/>
              <a:t>computational portions of the</a:t>
            </a:r>
          </a:p>
          <a:p>
            <a:r>
              <a:rPr lang="en-US" sz="1000" b="0" i="1" dirty="0" smtClean="0"/>
              <a:t>model</a:t>
            </a:r>
            <a:endParaRPr lang="en-US" sz="1000" b="0" i="1" dirty="0"/>
          </a:p>
        </p:txBody>
      </p:sp>
      <p:sp>
        <p:nvSpPr>
          <p:cNvPr id="8" name="TextBox 7"/>
          <p:cNvSpPr txBox="1"/>
          <p:nvPr/>
        </p:nvSpPr>
        <p:spPr>
          <a:xfrm>
            <a:off x="505385" y="5730949"/>
            <a:ext cx="2028119" cy="246221"/>
          </a:xfrm>
          <a:prstGeom prst="rect">
            <a:avLst/>
          </a:prstGeom>
          <a:noFill/>
        </p:spPr>
        <p:txBody>
          <a:bodyPr wrap="none" rtlCol="0">
            <a:spAutoFit/>
          </a:bodyPr>
          <a:lstStyle/>
          <a:p>
            <a:r>
              <a:rPr lang="en-US" sz="1000" b="0" i="1" dirty="0" smtClean="0"/>
              <a:t>Person who programs the model</a:t>
            </a:r>
            <a:endParaRPr lang="en-US" sz="1000" b="0" i="1" dirty="0"/>
          </a:p>
        </p:txBody>
      </p:sp>
    </p:spTree>
    <p:extLst>
      <p:ext uri="{BB962C8B-B14F-4D97-AF65-F5344CB8AC3E}">
        <p14:creationId xmlns:p14="http://schemas.microsoft.com/office/powerpoint/2010/main" val="3893319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839200" cy="4114800"/>
          </a:xfrm>
        </p:spPr>
        <p:txBody>
          <a:bodyPr/>
          <a:lstStyle/>
          <a:p>
            <a:r>
              <a:rPr lang="en-US" sz="2000" dirty="0" smtClean="0"/>
              <a:t>Stress-testing</a:t>
            </a:r>
          </a:p>
          <a:p>
            <a:pPr lvl="1"/>
            <a:r>
              <a:rPr lang="en-US" sz="1400" dirty="0" smtClean="0"/>
              <a:t>Used by financial firms since the late 1980s</a:t>
            </a:r>
          </a:p>
          <a:p>
            <a:pPr lvl="2"/>
            <a:r>
              <a:rPr lang="en-US" sz="1600" dirty="0" smtClean="0"/>
              <a:t>Also basis for Supervisory Capital Access Program (SCAP) of 2009</a:t>
            </a:r>
          </a:p>
          <a:p>
            <a:pPr lvl="1"/>
            <a:r>
              <a:rPr lang="en-US" sz="1400" dirty="0" smtClean="0"/>
              <a:t>Risk factors are selected:</a:t>
            </a:r>
            <a:r>
              <a:rPr lang="en-US" dirty="0" smtClean="0"/>
              <a:t> </a:t>
            </a:r>
          </a:p>
          <a:p>
            <a:pPr lvl="2"/>
            <a:r>
              <a:rPr lang="en-US" sz="1400" dirty="0" smtClean="0"/>
              <a:t>Risk factors tend to include macroeconomic variables such as:</a:t>
            </a:r>
          </a:p>
          <a:p>
            <a:pPr lvl="3"/>
            <a:r>
              <a:rPr lang="en-US" sz="1200" dirty="0" smtClean="0"/>
              <a:t>Inflation</a:t>
            </a:r>
          </a:p>
          <a:p>
            <a:pPr lvl="3"/>
            <a:r>
              <a:rPr lang="en-US" sz="1200" dirty="0" smtClean="0"/>
              <a:t>GDP</a:t>
            </a:r>
          </a:p>
          <a:p>
            <a:pPr lvl="3"/>
            <a:r>
              <a:rPr lang="en-US" sz="1200" dirty="0" smtClean="0"/>
              <a:t>unemployment</a:t>
            </a:r>
          </a:p>
          <a:p>
            <a:pPr lvl="3"/>
            <a:r>
              <a:rPr lang="en-US" sz="1200" dirty="0" smtClean="0"/>
              <a:t>commercial and residential real estate prices</a:t>
            </a:r>
          </a:p>
          <a:p>
            <a:pPr lvl="3"/>
            <a:r>
              <a:rPr lang="en-US" sz="1200" dirty="0" smtClean="0"/>
              <a:t>equity prices</a:t>
            </a:r>
          </a:p>
          <a:p>
            <a:pPr lvl="3"/>
            <a:r>
              <a:rPr lang="en-US" sz="1200" dirty="0" smtClean="0"/>
              <a:t>interest rates</a:t>
            </a:r>
          </a:p>
          <a:p>
            <a:pPr lvl="3"/>
            <a:r>
              <a:rPr lang="en-US" sz="1200" dirty="0" smtClean="0"/>
              <a:t>currency exchanges</a:t>
            </a:r>
          </a:p>
          <a:p>
            <a:pPr lvl="1"/>
            <a:r>
              <a:rPr lang="en-US" sz="1400" dirty="0" smtClean="0"/>
              <a:t>Models are developed showing factor impacts on a portfolio or institution</a:t>
            </a:r>
          </a:p>
          <a:p>
            <a:pPr lvl="1"/>
            <a:r>
              <a:rPr lang="en-US" sz="1400" dirty="0" smtClean="0"/>
              <a:t>Discrete shocks are applied to each of those factors</a:t>
            </a:r>
          </a:p>
          <a:p>
            <a:pPr lvl="2"/>
            <a:r>
              <a:rPr lang="en-US" sz="1400" dirty="0" smtClean="0"/>
              <a:t>Monte Carlo is one of the most widely used methods of stress-testing</a:t>
            </a:r>
          </a:p>
          <a:p>
            <a:pPr marL="966788" lvl="2" indent="0">
              <a:buNone/>
            </a:pPr>
            <a:endParaRPr lang="en-US" sz="1400" dirty="0" smtClean="0"/>
          </a:p>
          <a:p>
            <a:r>
              <a:rPr lang="en-US" sz="2000" dirty="0" smtClean="0"/>
              <a:t>Problems with Stress-testing</a:t>
            </a:r>
          </a:p>
          <a:p>
            <a:pPr lvl="1"/>
            <a:r>
              <a:rPr lang="en-US" sz="1400" dirty="0" smtClean="0"/>
              <a:t>Relies on historical data </a:t>
            </a:r>
          </a:p>
          <a:p>
            <a:pPr lvl="1"/>
            <a:r>
              <a:rPr lang="en-US" sz="1400" dirty="0" smtClean="0"/>
              <a:t>Models don’t capture endogenous “linkage” problems like fire-sales or runs</a:t>
            </a:r>
          </a:p>
          <a:p>
            <a:pPr lvl="2"/>
            <a:r>
              <a:rPr lang="en-US" sz="1600" dirty="0" smtClean="0"/>
              <a:t>Exogenous shocks necessary to generate realistically fat tails are unrealistically large</a:t>
            </a:r>
          </a:p>
          <a:p>
            <a:pPr lvl="1"/>
            <a:endParaRPr lang="en-US" sz="1400" dirty="0" smtClean="0"/>
          </a:p>
          <a:p>
            <a:pPr lvl="1"/>
            <a:endParaRPr lang="en-US" sz="1400" dirty="0"/>
          </a:p>
        </p:txBody>
      </p:sp>
      <p:sp>
        <p:nvSpPr>
          <p:cNvPr id="4" name="Title 1"/>
          <p:cNvSpPr>
            <a:spLocks noGrp="1"/>
          </p:cNvSpPr>
          <p:nvPr>
            <p:ph type="title"/>
          </p:nvPr>
        </p:nvSpPr>
        <p:spPr>
          <a:xfrm>
            <a:off x="685800" y="304800"/>
            <a:ext cx="7772400" cy="1143000"/>
          </a:xfrm>
        </p:spPr>
        <p:txBody>
          <a:bodyPr/>
          <a:lstStyle/>
          <a:p>
            <a:r>
              <a:rPr lang="en-US" dirty="0" smtClean="0"/>
              <a:t>Conventional Practices in Financial Risk Management</a:t>
            </a:r>
            <a:endParaRPr lang="en-US" dirty="0"/>
          </a:p>
        </p:txBody>
      </p:sp>
    </p:spTree>
    <p:extLst>
      <p:ext uri="{BB962C8B-B14F-4D97-AF65-F5344CB8AC3E}">
        <p14:creationId xmlns:p14="http://schemas.microsoft.com/office/powerpoint/2010/main" val="2449426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10600" cy="1143000"/>
          </a:xfrm>
        </p:spPr>
        <p:txBody>
          <a:bodyPr/>
          <a:lstStyle/>
          <a:p>
            <a:r>
              <a:rPr lang="en-US" dirty="0" smtClean="0"/>
              <a:t>Agent-Based Model Compounding</a:t>
            </a:r>
            <a:endParaRPr lang="en-US" dirty="0"/>
          </a:p>
        </p:txBody>
      </p:sp>
      <p:pic>
        <p:nvPicPr>
          <p:cNvPr id="2052" name="Picture 4" descr="http://upload.wikimedia.org/wikipedia/en/b/bd/CA_rule1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838200"/>
            <a:ext cx="64008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lementaryCARule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4600"/>
            <a:ext cx="360233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29192" y="5029200"/>
            <a:ext cx="2071208" cy="276999"/>
          </a:xfrm>
          <a:prstGeom prst="rect">
            <a:avLst/>
          </a:prstGeom>
          <a:noFill/>
        </p:spPr>
        <p:txBody>
          <a:bodyPr wrap="none" rtlCol="0">
            <a:spAutoFit/>
          </a:bodyPr>
          <a:lstStyle/>
          <a:p>
            <a:r>
              <a:rPr lang="en-US" sz="1200" i="1" dirty="0" smtClean="0"/>
              <a:t>16 generations of rule 110</a:t>
            </a:r>
            <a:endParaRPr lang="en-US" sz="1200" i="1" dirty="0"/>
          </a:p>
        </p:txBody>
      </p:sp>
      <p:sp>
        <p:nvSpPr>
          <p:cNvPr id="8" name="TextBox 7"/>
          <p:cNvSpPr txBox="1"/>
          <p:nvPr/>
        </p:nvSpPr>
        <p:spPr>
          <a:xfrm>
            <a:off x="3962400" y="3251537"/>
            <a:ext cx="1007007" cy="1015663"/>
          </a:xfrm>
          <a:prstGeom prst="rect">
            <a:avLst/>
          </a:prstGeom>
          <a:noFill/>
        </p:spPr>
        <p:txBody>
          <a:bodyPr wrap="none" rtlCol="0">
            <a:spAutoFit/>
          </a:bodyPr>
          <a:lstStyle/>
          <a:p>
            <a:r>
              <a:rPr lang="en-US" sz="6000" dirty="0" smtClean="0">
                <a:sym typeface="Wingdings" panose="05000000000000000000" pitchFamily="2" charset="2"/>
              </a:rPr>
              <a:t></a:t>
            </a:r>
            <a:endParaRPr lang="en-US" sz="6000" dirty="0"/>
          </a:p>
        </p:txBody>
      </p:sp>
      <p:sp>
        <p:nvSpPr>
          <p:cNvPr id="9" name="TextBox 8"/>
          <p:cNvSpPr txBox="1"/>
          <p:nvPr/>
        </p:nvSpPr>
        <p:spPr>
          <a:xfrm>
            <a:off x="5181600" y="3348335"/>
            <a:ext cx="1676400" cy="461665"/>
          </a:xfrm>
          <a:prstGeom prst="rect">
            <a:avLst/>
          </a:prstGeom>
          <a:noFill/>
        </p:spPr>
        <p:txBody>
          <a:bodyPr wrap="square" rtlCol="0">
            <a:spAutoFit/>
          </a:bodyPr>
          <a:lstStyle/>
          <a:p>
            <a:r>
              <a:rPr lang="en-US" sz="1200" i="1" dirty="0" smtClean="0"/>
              <a:t>1000 generations of rule 110</a:t>
            </a:r>
            <a:endParaRPr lang="en-US" sz="1200" i="1" dirty="0"/>
          </a:p>
        </p:txBody>
      </p:sp>
      <p:sp>
        <p:nvSpPr>
          <p:cNvPr id="3" name="Content Placeholder 2"/>
          <p:cNvSpPr>
            <a:spLocks noGrp="1"/>
          </p:cNvSpPr>
          <p:nvPr>
            <p:ph idx="1"/>
          </p:nvPr>
        </p:nvSpPr>
        <p:spPr>
          <a:xfrm>
            <a:off x="228600" y="1066800"/>
            <a:ext cx="8763000" cy="4114800"/>
          </a:xfrm>
        </p:spPr>
        <p:txBody>
          <a:bodyPr/>
          <a:lstStyle/>
          <a:p>
            <a:r>
              <a:rPr lang="en-US" sz="1800" dirty="0" smtClean="0"/>
              <a:t>But, unlike ordinary modeling, errors in the Agent-Based Modeling process can compound in mysterious ways.  This visual representation of a simple ABM shows compounding turning into remarkable complexity, with different regimes of regularity interspersed with seemingly random behavior:</a:t>
            </a:r>
            <a:endParaRPr lang="en-US" sz="1800" dirty="0"/>
          </a:p>
        </p:txBody>
      </p:sp>
    </p:spTree>
    <p:extLst>
      <p:ext uri="{BB962C8B-B14F-4D97-AF65-F5344CB8AC3E}">
        <p14:creationId xmlns:p14="http://schemas.microsoft.com/office/powerpoint/2010/main" val="14414066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143000"/>
          </a:xfrm>
        </p:spPr>
        <p:txBody>
          <a:bodyPr/>
          <a:lstStyle/>
          <a:p>
            <a:r>
              <a:rPr lang="en-US" dirty="0" smtClean="0"/>
              <a:t>Agent-Based Model Artifacts</a:t>
            </a:r>
            <a:endParaRPr lang="en-US" dirty="0"/>
          </a:p>
        </p:txBody>
      </p:sp>
      <p:sp>
        <p:nvSpPr>
          <p:cNvPr id="3" name="Content Placeholder 2"/>
          <p:cNvSpPr>
            <a:spLocks noGrp="1"/>
          </p:cNvSpPr>
          <p:nvPr>
            <p:ph idx="1"/>
          </p:nvPr>
        </p:nvSpPr>
        <p:spPr>
          <a:xfrm>
            <a:off x="228600" y="1143000"/>
            <a:ext cx="8763000" cy="4114800"/>
          </a:xfrm>
        </p:spPr>
        <p:txBody>
          <a:bodyPr/>
          <a:lstStyle/>
          <a:p>
            <a:r>
              <a:rPr lang="en-US" sz="1800" dirty="0" smtClean="0"/>
              <a:t>Because of this compounding ABMs are particularly vulnerable to an insidious type of error called an </a:t>
            </a:r>
            <a:r>
              <a:rPr lang="en-US" sz="1800" i="1" dirty="0" smtClean="0"/>
              <a:t>artifact</a:t>
            </a:r>
            <a:r>
              <a:rPr lang="en-US" sz="1800" dirty="0" smtClean="0"/>
              <a:t>, which is an assumption that is originally deemed to be insignificant – and potentially not even communicated between the modeler and computer scientist – but which ends up playing a material role in the results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1800" dirty="0" smtClean="0"/>
          </a:p>
          <a:p>
            <a:r>
              <a:rPr lang="en-US" sz="1800" dirty="0" smtClean="0"/>
              <a:t>Possible Examples:</a:t>
            </a:r>
          </a:p>
          <a:p>
            <a:pPr lvl="1"/>
            <a:r>
              <a:rPr lang="en-US" sz="1200" dirty="0" smtClean="0"/>
              <a:t>Selection of pseudo-random number generator</a:t>
            </a:r>
          </a:p>
          <a:p>
            <a:pPr lvl="1"/>
            <a:r>
              <a:rPr lang="en-US" sz="1200" dirty="0" smtClean="0">
                <a:hlinkClick r:id="rId3" action="ppaction://hlinksldjump"/>
              </a:rPr>
              <a:t>Floating point arithmetic assumptions</a:t>
            </a:r>
            <a:endParaRPr lang="en-US" sz="1200" dirty="0" smtClean="0"/>
          </a:p>
          <a:p>
            <a:pPr lvl="1"/>
            <a:r>
              <a:rPr lang="en-US" sz="1200" dirty="0" smtClean="0"/>
              <a:t>Random sampling with replacement versus without (see Dissemination of Culture)</a:t>
            </a:r>
            <a:r>
              <a:rPr lang="en-US" sz="1400" dirty="0" smtClean="0"/>
              <a:t> </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418480309"/>
              </p:ext>
            </p:extLst>
          </p:nvPr>
        </p:nvGraphicFramePr>
        <p:xfrm>
          <a:off x="1447800" y="2438400"/>
          <a:ext cx="6400800" cy="2468880"/>
        </p:xfrm>
        <a:graphic>
          <a:graphicData uri="http://schemas.openxmlformats.org/drawingml/2006/table">
            <a:tbl>
              <a:tblPr firstRow="1" bandRow="1">
                <a:tableStyleId>{5C22544A-7EE6-4342-B048-85BDC9FD1C3A}</a:tableStyleId>
              </a:tblPr>
              <a:tblGrid>
                <a:gridCol w="2209800"/>
                <a:gridCol w="1828800"/>
                <a:gridCol w="2362200"/>
              </a:tblGrid>
              <a:tr h="457200">
                <a:tc>
                  <a:txBody>
                    <a:bodyPr/>
                    <a:lstStyle/>
                    <a:p>
                      <a:pPr algn="ctr"/>
                      <a:r>
                        <a:rPr lang="en-US" sz="1600" baseline="0" dirty="0" smtClean="0"/>
                        <a:t>Assumption Importance / </a:t>
                      </a:r>
                    </a:p>
                    <a:p>
                      <a:pPr algn="ctr"/>
                      <a:r>
                        <a:rPr lang="en-US" sz="1600" dirty="0" smtClean="0"/>
                        <a:t>Model Impact</a:t>
                      </a:r>
                      <a:endParaRPr lang="en-US" sz="1600" dirty="0"/>
                    </a:p>
                  </a:txBody>
                  <a:tcPr anchor="ctr"/>
                </a:tc>
                <a:tc>
                  <a:txBody>
                    <a:bodyPr/>
                    <a:lstStyle/>
                    <a:p>
                      <a:pPr algn="ctr"/>
                      <a:r>
                        <a:rPr lang="en-US" dirty="0" smtClean="0"/>
                        <a:t>Core</a:t>
                      </a:r>
                      <a:endParaRPr lang="en-US" dirty="0"/>
                    </a:p>
                  </a:txBody>
                  <a:tcPr anchor="ctr"/>
                </a:tc>
                <a:tc>
                  <a:txBody>
                    <a:bodyPr/>
                    <a:lstStyle/>
                    <a:p>
                      <a:pPr algn="ctr"/>
                      <a:r>
                        <a:rPr lang="en-US" dirty="0" smtClean="0"/>
                        <a:t>Accessory</a:t>
                      </a:r>
                      <a:endParaRPr lang="en-US" dirty="0"/>
                    </a:p>
                  </a:txBody>
                  <a:tcPr anchor="ctr"/>
                </a:tc>
              </a:tr>
              <a:tr h="370840">
                <a:tc>
                  <a:txBody>
                    <a:bodyPr/>
                    <a:lstStyle/>
                    <a:p>
                      <a:pPr algn="ctr"/>
                      <a:r>
                        <a:rPr lang="en-US" dirty="0" smtClean="0"/>
                        <a:t>Significant</a:t>
                      </a:r>
                      <a:endParaRPr lang="en-US" dirty="0"/>
                    </a:p>
                  </a:txBody>
                  <a:tcPr anchor="ctr"/>
                </a:tc>
                <a:tc>
                  <a:txBody>
                    <a:bodyPr/>
                    <a:lstStyle/>
                    <a:p>
                      <a:r>
                        <a:rPr lang="en-US" sz="1600" dirty="0" smtClean="0"/>
                        <a:t>Phenomenon under examination</a:t>
                      </a:r>
                      <a:endParaRPr lang="en-US" sz="1600" dirty="0"/>
                    </a:p>
                  </a:txBody>
                  <a:tcPr/>
                </a:tc>
                <a:tc>
                  <a:txBody>
                    <a:bodyPr/>
                    <a:lstStyle/>
                    <a:p>
                      <a:pPr algn="ctr"/>
                      <a:r>
                        <a:rPr lang="en-US" b="1" i="1" dirty="0" smtClean="0">
                          <a:solidFill>
                            <a:srgbClr val="FF0000"/>
                          </a:solidFill>
                        </a:rPr>
                        <a:t>Artifact</a:t>
                      </a:r>
                      <a:endParaRPr lang="en-US" b="1" i="1" dirty="0">
                        <a:solidFill>
                          <a:srgbClr val="FF0000"/>
                        </a:solidFill>
                      </a:endParaRPr>
                    </a:p>
                  </a:txBody>
                  <a:tcPr anchor="ctr"/>
                </a:tc>
              </a:tr>
              <a:tr h="370840">
                <a:tc>
                  <a:txBody>
                    <a:bodyPr/>
                    <a:lstStyle/>
                    <a:p>
                      <a:pPr algn="ctr"/>
                      <a:r>
                        <a:rPr lang="en-US" dirty="0" smtClean="0"/>
                        <a:t>Insignificant</a:t>
                      </a:r>
                      <a:endParaRPr lang="en-US" dirty="0"/>
                    </a:p>
                  </a:txBody>
                  <a:tcPr anchor="ctr"/>
                </a:tc>
                <a:tc>
                  <a:txBody>
                    <a:bodyPr/>
                    <a:lstStyle/>
                    <a:p>
                      <a:pPr algn="l"/>
                      <a:r>
                        <a:rPr lang="en-US" sz="1600" dirty="0" smtClean="0"/>
                        <a:t>(Model needs simplification)</a:t>
                      </a:r>
                      <a:endParaRPr lang="en-US" sz="1600" dirty="0"/>
                    </a:p>
                  </a:txBody>
                  <a:tcPr anchor="ctr"/>
                </a:tc>
                <a:tc>
                  <a:txBody>
                    <a:bodyPr/>
                    <a:lstStyle/>
                    <a:p>
                      <a:r>
                        <a:rPr lang="en-US" sz="1600" dirty="0" smtClean="0"/>
                        <a:t>Not a crucial</a:t>
                      </a:r>
                      <a:r>
                        <a:rPr lang="en-US" sz="1600" baseline="0" dirty="0" smtClean="0"/>
                        <a:t> part of the model.  Often included merely to make the model work</a:t>
                      </a:r>
                      <a:endParaRPr lang="en-US" sz="1600" dirty="0"/>
                    </a:p>
                  </a:txBody>
                  <a:tcPr/>
                </a:tc>
              </a:tr>
            </a:tbl>
          </a:graphicData>
        </a:graphic>
      </p:graphicFrame>
    </p:spTree>
    <p:extLst>
      <p:ext uri="{BB962C8B-B14F-4D97-AF65-F5344CB8AC3E}">
        <p14:creationId xmlns:p14="http://schemas.microsoft.com/office/powerpoint/2010/main" val="15235386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143000"/>
          </a:xfrm>
        </p:spPr>
        <p:txBody>
          <a:bodyPr/>
          <a:lstStyle/>
          <a:p>
            <a:r>
              <a:rPr lang="en-US" dirty="0" smtClean="0"/>
              <a:t>Agent-Based Model Limitations</a:t>
            </a:r>
            <a:endParaRPr lang="en-US" dirty="0"/>
          </a:p>
        </p:txBody>
      </p:sp>
      <p:sp>
        <p:nvSpPr>
          <p:cNvPr id="3" name="Content Placeholder 2"/>
          <p:cNvSpPr>
            <a:spLocks noGrp="1"/>
          </p:cNvSpPr>
          <p:nvPr>
            <p:ph idx="1"/>
          </p:nvPr>
        </p:nvSpPr>
        <p:spPr>
          <a:xfrm>
            <a:off x="685800" y="1143000"/>
            <a:ext cx="8229600" cy="4114800"/>
          </a:xfrm>
        </p:spPr>
        <p:txBody>
          <a:bodyPr/>
          <a:lstStyle/>
          <a:p>
            <a:r>
              <a:rPr lang="en-US" sz="2000" dirty="0" smtClean="0"/>
              <a:t>Given the layers </a:t>
            </a:r>
            <a:r>
              <a:rPr lang="en-US" sz="2000" dirty="0"/>
              <a:t>of </a:t>
            </a:r>
            <a:r>
              <a:rPr lang="en-US" sz="2000" i="1" dirty="0" err="1" smtClean="0"/>
              <a:t>modeller</a:t>
            </a:r>
            <a:r>
              <a:rPr lang="en-US" sz="2000" dirty="0" smtClean="0"/>
              <a:t> assumptions that are </a:t>
            </a:r>
            <a:r>
              <a:rPr lang="en-US" sz="2000" dirty="0"/>
              <a:t>necessary to make </a:t>
            </a:r>
            <a:r>
              <a:rPr lang="en-US" sz="2000" dirty="0" smtClean="0"/>
              <a:t>an ABM work:</a:t>
            </a:r>
            <a:endParaRPr lang="en-US" sz="2000" dirty="0"/>
          </a:p>
          <a:p>
            <a:pPr lvl="1"/>
            <a:r>
              <a:rPr lang="en-US" sz="1400" dirty="0"/>
              <a:t>Assumptions for n different types of heterogeneous agents</a:t>
            </a:r>
          </a:p>
          <a:p>
            <a:pPr lvl="1"/>
            <a:r>
              <a:rPr lang="en-US" sz="1400" dirty="0"/>
              <a:t>Assumptions for n(n-1)/2 </a:t>
            </a:r>
            <a:r>
              <a:rPr lang="en-US" sz="1400" dirty="0" smtClean="0"/>
              <a:t>different types of interactions </a:t>
            </a:r>
            <a:r>
              <a:rPr lang="en-US" sz="1400" dirty="0"/>
              <a:t>between heterogeneous </a:t>
            </a:r>
            <a:r>
              <a:rPr lang="en-US" sz="1400" dirty="0" smtClean="0"/>
              <a:t>agents</a:t>
            </a:r>
          </a:p>
          <a:p>
            <a:pPr lvl="1"/>
            <a:r>
              <a:rPr lang="en-US" sz="1400" dirty="0" smtClean="0"/>
              <a:t>Assumptions on mode of stochastic behavior</a:t>
            </a:r>
          </a:p>
          <a:p>
            <a:pPr lvl="1"/>
            <a:endParaRPr lang="en-US" sz="1600" dirty="0" smtClean="0"/>
          </a:p>
          <a:p>
            <a:r>
              <a:rPr lang="en-US" sz="2000" dirty="0" smtClean="0"/>
              <a:t>Given the layers of </a:t>
            </a:r>
            <a:r>
              <a:rPr lang="en-US" sz="2000" i="1" dirty="0" smtClean="0"/>
              <a:t>computer scientist / programmer </a:t>
            </a:r>
            <a:r>
              <a:rPr lang="en-US" sz="2000" dirty="0" smtClean="0"/>
              <a:t>assumptions that are necessary to make an ABM work:</a:t>
            </a:r>
          </a:p>
          <a:p>
            <a:pPr lvl="1"/>
            <a:r>
              <a:rPr lang="en-US" sz="1400" dirty="0" smtClean="0"/>
              <a:t>Operating system assumptions</a:t>
            </a:r>
          </a:p>
          <a:p>
            <a:pPr lvl="1"/>
            <a:r>
              <a:rPr lang="en-US" sz="1400" dirty="0" smtClean="0"/>
              <a:t>Floating point arithmetic assumptions</a:t>
            </a:r>
          </a:p>
          <a:p>
            <a:pPr lvl="1"/>
            <a:r>
              <a:rPr lang="en-US" sz="1400" dirty="0" smtClean="0"/>
              <a:t>Boundary condition assumptions</a:t>
            </a:r>
          </a:p>
          <a:p>
            <a:pPr lvl="1"/>
            <a:r>
              <a:rPr lang="en-US" sz="1400" dirty="0" smtClean="0"/>
              <a:t>Random number generation</a:t>
            </a:r>
          </a:p>
          <a:p>
            <a:pPr lvl="1"/>
            <a:endParaRPr lang="en-US" sz="1400" dirty="0"/>
          </a:p>
          <a:p>
            <a:r>
              <a:rPr lang="en-US" sz="2000" u="sng" dirty="0" smtClean="0"/>
              <a:t>Artifacts can arise at any number of points!!</a:t>
            </a:r>
            <a:endParaRPr lang="en-US" sz="2000" u="sng" dirty="0"/>
          </a:p>
          <a:p>
            <a:endParaRPr lang="en-US" sz="2000" dirty="0" smtClean="0"/>
          </a:p>
          <a:p>
            <a:r>
              <a:rPr lang="en-US" sz="2000" dirty="0" smtClean="0"/>
              <a:t>And further, dynamics of ABMs are generally sufficiently complex that model developers themselves often don’t understand in exhaustive detail how the obtained results have been produced</a:t>
            </a:r>
          </a:p>
          <a:p>
            <a:pPr lvl="1"/>
            <a:r>
              <a:rPr lang="en-US" sz="1600" dirty="0" smtClean="0"/>
              <a:t>Importance of keeping the models as simple as possible</a:t>
            </a:r>
          </a:p>
          <a:p>
            <a:pPr marL="482600" lvl="1" indent="0">
              <a:buNone/>
            </a:pPr>
            <a:endParaRPr lang="en-US" dirty="0" smtClean="0"/>
          </a:p>
          <a:p>
            <a:pPr lvl="1"/>
            <a:endParaRPr lang="en-US" dirty="0"/>
          </a:p>
        </p:txBody>
      </p:sp>
    </p:spTree>
    <p:extLst>
      <p:ext uri="{BB962C8B-B14F-4D97-AF65-F5344CB8AC3E}">
        <p14:creationId xmlns:p14="http://schemas.microsoft.com/office/powerpoint/2010/main" val="38723163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143000"/>
          </a:xfrm>
        </p:spPr>
        <p:txBody>
          <a:bodyPr/>
          <a:lstStyle/>
          <a:p>
            <a:r>
              <a:rPr lang="en-US" dirty="0" smtClean="0"/>
              <a:t>Agent-Based Model Tradeoffs</a:t>
            </a:r>
            <a:endParaRPr lang="en-US" dirty="0"/>
          </a:p>
        </p:txBody>
      </p:sp>
      <p:sp>
        <p:nvSpPr>
          <p:cNvPr id="3" name="Content Placeholder 2"/>
          <p:cNvSpPr>
            <a:spLocks noGrp="1"/>
          </p:cNvSpPr>
          <p:nvPr>
            <p:ph idx="1"/>
          </p:nvPr>
        </p:nvSpPr>
        <p:spPr>
          <a:xfrm>
            <a:off x="685800" y="1066800"/>
            <a:ext cx="8610600" cy="4114800"/>
          </a:xfrm>
        </p:spPr>
        <p:txBody>
          <a:bodyPr/>
          <a:lstStyle/>
          <a:p>
            <a:r>
              <a:rPr lang="en-US" sz="2000" dirty="0" smtClean="0"/>
              <a:t>These issues have lead ABM practitioners to emphasize the various tradeoffs in the </a:t>
            </a:r>
            <a:r>
              <a:rPr lang="en-US" sz="2000" i="1" dirty="0" smtClean="0"/>
              <a:t>validation</a:t>
            </a:r>
            <a:r>
              <a:rPr lang="en-US" sz="2000" dirty="0" smtClean="0"/>
              <a:t>, </a:t>
            </a:r>
            <a:r>
              <a:rPr lang="en-US" sz="2000" i="1" dirty="0" smtClean="0"/>
              <a:t>verification</a:t>
            </a:r>
            <a:r>
              <a:rPr lang="en-US" sz="2000" dirty="0" smtClean="0"/>
              <a:t>, and </a:t>
            </a:r>
            <a:r>
              <a:rPr lang="en-US" sz="2000" i="1" dirty="0" smtClean="0"/>
              <a:t>calibration</a:t>
            </a:r>
            <a:r>
              <a:rPr lang="en-US" sz="2000" dirty="0" smtClean="0"/>
              <a:t> of the models</a:t>
            </a:r>
          </a:p>
          <a:p>
            <a:endParaRPr lang="en-US" sz="2000" dirty="0" smtClean="0"/>
          </a:p>
          <a:p>
            <a:r>
              <a:rPr lang="en-US" sz="2000" u="sng" dirty="0" smtClean="0"/>
              <a:t>Validation</a:t>
            </a:r>
            <a:r>
              <a:rPr lang="en-US" sz="2000" dirty="0" smtClean="0"/>
              <a:t>: making sure the right model is being built</a:t>
            </a:r>
          </a:p>
          <a:p>
            <a:pPr lvl="1"/>
            <a:r>
              <a:rPr lang="en-US" sz="1600" dirty="0" smtClean="0"/>
              <a:t>Trade-offs between keeping the model simple, and capturing the complexity of the world</a:t>
            </a:r>
          </a:p>
          <a:p>
            <a:pPr lvl="1"/>
            <a:endParaRPr lang="en-US" sz="1600" dirty="0" smtClean="0"/>
          </a:p>
          <a:p>
            <a:r>
              <a:rPr lang="en-US" sz="2000" u="sng" dirty="0" smtClean="0"/>
              <a:t>Verification</a:t>
            </a:r>
            <a:r>
              <a:rPr lang="en-US" sz="2000" dirty="0" smtClean="0"/>
              <a:t>: making sure the model is being built right</a:t>
            </a:r>
          </a:p>
          <a:p>
            <a:pPr lvl="1"/>
            <a:r>
              <a:rPr lang="en-US" sz="1600" dirty="0" smtClean="0"/>
              <a:t>Trade-offs between costs of implementing the model with different platforms, and not knowing the impact of possible artifacts</a:t>
            </a:r>
          </a:p>
          <a:p>
            <a:pPr lvl="2"/>
            <a:r>
              <a:rPr lang="en-US" sz="1400" dirty="0" smtClean="0"/>
              <a:t>The Dissemination of Culture model hints at the difficulty in verifying models</a:t>
            </a:r>
          </a:p>
          <a:p>
            <a:pPr lvl="2"/>
            <a:endParaRPr lang="en-US" sz="1400" dirty="0" smtClean="0"/>
          </a:p>
          <a:p>
            <a:r>
              <a:rPr lang="en-US" sz="2000" u="sng" dirty="0" smtClean="0"/>
              <a:t>Calibration</a:t>
            </a:r>
            <a:r>
              <a:rPr lang="en-US" sz="2000" dirty="0" smtClean="0"/>
              <a:t>: estimating the model parameters to make sure the data fits the real world</a:t>
            </a:r>
          </a:p>
          <a:p>
            <a:pPr lvl="1"/>
            <a:r>
              <a:rPr lang="en-US" sz="1600" dirty="0" smtClean="0"/>
              <a:t>Trade-off between qualitative and quantitative understanding of systemic properties</a:t>
            </a:r>
          </a:p>
          <a:p>
            <a:pPr lvl="2"/>
            <a:r>
              <a:rPr lang="en-US" sz="1400" dirty="0" smtClean="0"/>
              <a:t>ABMs help understand systemic properties qualitatively.  To make them quantitatively useful, ABMs must be scaled with real data, often in the form of networks (e.g. asset / liability networks, financial flows, etc.)</a:t>
            </a:r>
          </a:p>
          <a:p>
            <a:pPr lvl="2"/>
            <a:r>
              <a:rPr lang="en-US" sz="1400" dirty="0" smtClean="0"/>
              <a:t>Requires </a:t>
            </a:r>
            <a:r>
              <a:rPr lang="en-US" sz="1400" dirty="0"/>
              <a:t>tremendous joint </a:t>
            </a:r>
            <a:r>
              <a:rPr lang="en-US" sz="1400" dirty="0" smtClean="0"/>
              <a:t>efforts </a:t>
            </a:r>
            <a:r>
              <a:rPr lang="en-US" sz="1400" dirty="0"/>
              <a:t>in scientific research, data generation, and institutional </a:t>
            </a:r>
            <a:r>
              <a:rPr lang="en-US" sz="1400" dirty="0" smtClean="0"/>
              <a:t>cooperation</a:t>
            </a:r>
          </a:p>
          <a:p>
            <a:pPr lvl="2"/>
            <a:endParaRPr lang="en-US" dirty="0" smtClean="0"/>
          </a:p>
          <a:p>
            <a:pPr lvl="1"/>
            <a:endParaRPr lang="en-US" dirty="0"/>
          </a:p>
        </p:txBody>
      </p:sp>
    </p:spTree>
    <p:extLst>
      <p:ext uri="{BB962C8B-B14F-4D97-AF65-F5344CB8AC3E}">
        <p14:creationId xmlns:p14="http://schemas.microsoft.com/office/powerpoint/2010/main" val="25009447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r>
              <a:rPr lang="en-US" dirty="0" smtClean="0"/>
              <a:t>What Can We Learn From This?</a:t>
            </a:r>
            <a:endParaRPr lang="en-US" dirty="0"/>
          </a:p>
        </p:txBody>
      </p:sp>
      <p:sp>
        <p:nvSpPr>
          <p:cNvPr id="3" name="Content Placeholder 2"/>
          <p:cNvSpPr>
            <a:spLocks noGrp="1"/>
          </p:cNvSpPr>
          <p:nvPr>
            <p:ph idx="1"/>
          </p:nvPr>
        </p:nvSpPr>
        <p:spPr>
          <a:xfrm>
            <a:off x="685800" y="1447800"/>
            <a:ext cx="8382000" cy="4114800"/>
          </a:xfrm>
        </p:spPr>
        <p:txBody>
          <a:bodyPr/>
          <a:lstStyle/>
          <a:p>
            <a:r>
              <a:rPr lang="en-US" dirty="0" smtClean="0"/>
              <a:t>Agent-Based Models are powerful tools for revealing adaptive behaviors, systemic dynamics, and network effects</a:t>
            </a:r>
          </a:p>
          <a:p>
            <a:endParaRPr lang="en-US" dirty="0"/>
          </a:p>
          <a:p>
            <a:r>
              <a:rPr lang="en-US" dirty="0" smtClean="0"/>
              <a:t>Can help highlight uncertainty, and reveal counterintuitive phenomena</a:t>
            </a:r>
          </a:p>
          <a:p>
            <a:endParaRPr lang="en-US" dirty="0"/>
          </a:p>
          <a:p>
            <a:r>
              <a:rPr lang="en-US" dirty="0" smtClean="0"/>
              <a:t>BUT have lots of tradeoffs in terms of time and cost.  Even the simplest models can be very expensive to verify, much less validate and calibrate </a:t>
            </a:r>
          </a:p>
          <a:p>
            <a:endParaRPr lang="en-US" dirty="0"/>
          </a:p>
          <a:p>
            <a:r>
              <a:rPr lang="en-US" dirty="0" smtClean="0"/>
              <a:t>AND THUS ABMs must </a:t>
            </a:r>
            <a:r>
              <a:rPr lang="en-US" dirty="0"/>
              <a:t>be used with </a:t>
            </a:r>
            <a:r>
              <a:rPr lang="en-US" dirty="0" smtClean="0"/>
              <a:t>extreme care</a:t>
            </a:r>
            <a:r>
              <a:rPr lang="en-US" dirty="0"/>
              <a:t>, and much skepticism.  Errors and compounding can </a:t>
            </a:r>
            <a:r>
              <a:rPr lang="en-US" dirty="0" smtClean="0"/>
              <a:t>easily lead </a:t>
            </a:r>
            <a:r>
              <a:rPr lang="en-US" dirty="0"/>
              <a:t>to artifacts impacting real results</a:t>
            </a:r>
          </a:p>
          <a:p>
            <a:endParaRPr lang="en-US" dirty="0"/>
          </a:p>
        </p:txBody>
      </p:sp>
    </p:spTree>
    <p:extLst>
      <p:ext uri="{BB962C8B-B14F-4D97-AF65-F5344CB8AC3E}">
        <p14:creationId xmlns:p14="http://schemas.microsoft.com/office/powerpoint/2010/main" val="23747165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Thank You!</a:t>
            </a:r>
            <a:endParaRPr lang="en-US" dirty="0"/>
          </a:p>
        </p:txBody>
      </p:sp>
      <p:pic>
        <p:nvPicPr>
          <p:cNvPr id="4098" name="Picture 2" descr="http://jasss.soc.surrey.ac.uk/12/1/1/fi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19200"/>
            <a:ext cx="5553075"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4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Funds that take on more leverage also suffer from more defaults: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Appendix: More Defaults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81200"/>
            <a:ext cx="65341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8600" y="6772275"/>
            <a:ext cx="756938" cy="261610"/>
          </a:xfrm>
          <a:prstGeom prst="rect">
            <a:avLst/>
          </a:prstGeom>
          <a:noFill/>
        </p:spPr>
        <p:txBody>
          <a:bodyPr wrap="none" rtlCol="0">
            <a:spAutoFit/>
          </a:bodyPr>
          <a:lstStyle/>
          <a:p>
            <a:r>
              <a:rPr lang="en-US" sz="1100" dirty="0" smtClean="0">
                <a:hlinkClick r:id="rId4" action="ppaction://hlinksldjump"/>
              </a:rPr>
              <a:t>Go Back</a:t>
            </a:r>
            <a:endParaRPr lang="en-US" sz="1100" dirty="0"/>
          </a:p>
        </p:txBody>
      </p:sp>
    </p:spTree>
    <p:extLst>
      <p:ext uri="{BB962C8B-B14F-4D97-AF65-F5344CB8AC3E}">
        <p14:creationId xmlns:p14="http://schemas.microsoft.com/office/powerpoint/2010/main" val="39501331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3" name="Content Placeholder 2"/>
          <p:cNvSpPr>
            <a:spLocks noGrp="1"/>
          </p:cNvSpPr>
          <p:nvPr>
            <p:ph idx="1"/>
          </p:nvPr>
        </p:nvSpPr>
        <p:spPr>
          <a:xfrm>
            <a:off x="304800" y="914400"/>
            <a:ext cx="8915400" cy="4114800"/>
          </a:xfrm>
        </p:spPr>
        <p:txBody>
          <a:bodyPr/>
          <a:lstStyle/>
          <a:p>
            <a:r>
              <a:rPr lang="en-US" sz="2000" dirty="0" smtClean="0"/>
              <a:t>A single fund’s wealth can grow to an upper bound, where its own actions can significantly impact the market:</a:t>
            </a:r>
            <a:endParaRPr lang="en-US" sz="20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676400"/>
            <a:ext cx="8001000" cy="482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58" y="6372225"/>
            <a:ext cx="7867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086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7" name="Title 1"/>
          <p:cNvSpPr txBox="1">
            <a:spLocks/>
          </p:cNvSpPr>
          <p:nvPr/>
        </p:nvSpPr>
        <p:spPr bwMode="auto">
          <a:xfrm>
            <a:off x="76200" y="76200"/>
            <a:ext cx="9220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Appendix: High </a:t>
            </a:r>
            <a:r>
              <a:rPr lang="en-US" b="0" kern="0" dirty="0" smtClean="0">
                <a:latin typeface="Symbol" panose="05050102010706020507" pitchFamily="18" charset="2"/>
                <a:sym typeface="Symbol"/>
              </a:rPr>
              <a:t> </a:t>
            </a:r>
            <a:r>
              <a:rPr lang="en-US" b="0" kern="0" dirty="0" smtClean="0"/>
              <a:t>Fund Results</a:t>
            </a:r>
            <a:endParaRPr lang="en-US" b="0" kern="0" dirty="0"/>
          </a:p>
        </p:txBody>
      </p:sp>
      <p:sp>
        <p:nvSpPr>
          <p:cNvPr id="3" name="Content Placeholder 2"/>
          <p:cNvSpPr>
            <a:spLocks noGrp="1"/>
          </p:cNvSpPr>
          <p:nvPr>
            <p:ph idx="1"/>
          </p:nvPr>
        </p:nvSpPr>
        <p:spPr>
          <a:xfrm>
            <a:off x="304800" y="914400"/>
            <a:ext cx="8915400" cy="4114800"/>
          </a:xfrm>
        </p:spPr>
        <p:txBody>
          <a:bodyPr/>
          <a:lstStyle/>
          <a:p>
            <a:endParaRPr lang="en-US" sz="2000" dirty="0" smtClean="0"/>
          </a:p>
          <a:p>
            <a:r>
              <a:rPr lang="en-US" sz="2000" dirty="0" smtClean="0"/>
              <a:t>The dynamics of the system depend on the funds’ aggressiveness parameter </a:t>
            </a:r>
            <a:r>
              <a:rPr lang="en-US" sz="2000" dirty="0" smtClean="0">
                <a:sym typeface="Symbol"/>
              </a:rPr>
              <a:t></a:t>
            </a:r>
            <a:r>
              <a:rPr lang="en-US" sz="2000" dirty="0" smtClean="0"/>
              <a:t>.  The more aggressive the funds, the more boom-and-bust cycles:</a:t>
            </a:r>
            <a:endParaRPr lang="en-US" sz="200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38" y="2207986"/>
            <a:ext cx="9163050" cy="3792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38" y="6076950"/>
            <a:ext cx="86296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578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7" name="Title 1"/>
          <p:cNvSpPr txBox="1">
            <a:spLocks/>
          </p:cNvSpPr>
          <p:nvPr/>
        </p:nvSpPr>
        <p:spPr bwMode="auto">
          <a:xfrm>
            <a:off x="76200" y="76200"/>
            <a:ext cx="9220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Appendix: LTCM Results</a:t>
            </a:r>
            <a:endParaRPr lang="en-US" b="0" kern="0" dirty="0"/>
          </a:p>
        </p:txBody>
      </p:sp>
      <p:sp>
        <p:nvSpPr>
          <p:cNvPr id="3" name="Content Placeholder 2"/>
          <p:cNvSpPr>
            <a:spLocks noGrp="1"/>
          </p:cNvSpPr>
          <p:nvPr>
            <p:ph idx="1"/>
          </p:nvPr>
        </p:nvSpPr>
        <p:spPr>
          <a:xfrm>
            <a:off x="304800" y="914400"/>
            <a:ext cx="8915400" cy="4114800"/>
          </a:xfrm>
        </p:spPr>
        <p:txBody>
          <a:bodyPr/>
          <a:lstStyle/>
          <a:p>
            <a:r>
              <a:rPr lang="en-US" sz="1800" dirty="0" smtClean="0"/>
              <a:t>The hedge fund Long Term Capital Management (LTCM), run by John Meriwether (of </a:t>
            </a:r>
            <a:r>
              <a:rPr lang="en-US" sz="1800" i="1" dirty="0" smtClean="0"/>
              <a:t>Liars Poker </a:t>
            </a:r>
            <a:r>
              <a:rPr lang="en-US" sz="1800" dirty="0" smtClean="0"/>
              <a:t>fame) and staffed with Nobel-Prize winners Robert Merton and Myron Scholes, has a performance chart eerily reminiscent of the aggressive, highly levered funds in the study:</a:t>
            </a:r>
          </a:p>
          <a:p>
            <a:endParaRPr lang="en-US" sz="2000" dirty="0"/>
          </a:p>
        </p:txBody>
      </p:sp>
      <p:grpSp>
        <p:nvGrpSpPr>
          <p:cNvPr id="2" name="Group 1"/>
          <p:cNvGrpSpPr/>
          <p:nvPr/>
        </p:nvGrpSpPr>
        <p:grpSpPr>
          <a:xfrm>
            <a:off x="1066800" y="2180782"/>
            <a:ext cx="7620000" cy="4905818"/>
            <a:chOff x="1066800" y="2286000"/>
            <a:chExt cx="7620000" cy="4905818"/>
          </a:xfrm>
        </p:grpSpPr>
        <p:pic>
          <p:nvPicPr>
            <p:cNvPr id="8194" name="Picture 2" descr="http://i104.photobucket.com/albums/m163/bl82/LTCMperf.gif"/>
            <p:cNvPicPr>
              <a:picLocks noChangeAspect="1" noChangeArrowheads="1"/>
            </p:cNvPicPr>
            <p:nvPr/>
          </p:nvPicPr>
          <p:blipFill rotWithShape="1">
            <a:blip r:embed="rId3">
              <a:extLst>
                <a:ext uri="{28A0092B-C50C-407E-A947-70E740481C1C}">
                  <a14:useLocalDpi xmlns:a14="http://schemas.microsoft.com/office/drawing/2010/main" val="0"/>
                </a:ext>
              </a:extLst>
            </a:blip>
            <a:srcRect t="8385" b="10024"/>
            <a:stretch/>
          </p:blipFill>
          <p:spPr bwMode="auto">
            <a:xfrm>
              <a:off x="1066800" y="2362200"/>
              <a:ext cx="7620000" cy="4515293"/>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2286000"/>
              <a:ext cx="44100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6877493"/>
              <a:ext cx="26860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228600" y="6772275"/>
            <a:ext cx="756938" cy="261610"/>
          </a:xfrm>
          <a:prstGeom prst="rect">
            <a:avLst/>
          </a:prstGeom>
          <a:noFill/>
        </p:spPr>
        <p:txBody>
          <a:bodyPr wrap="none" rtlCol="0">
            <a:spAutoFit/>
          </a:bodyPr>
          <a:lstStyle/>
          <a:p>
            <a:r>
              <a:rPr lang="en-US" sz="1100" dirty="0" smtClean="0">
                <a:hlinkClick r:id="rId6" action="ppaction://hlinksldjump"/>
              </a:rPr>
              <a:t>Go Back</a:t>
            </a:r>
            <a:endParaRPr lang="en-US" sz="1100" dirty="0"/>
          </a:p>
        </p:txBody>
      </p:sp>
    </p:spTree>
    <p:extLst>
      <p:ext uri="{BB962C8B-B14F-4D97-AF65-F5344CB8AC3E}">
        <p14:creationId xmlns:p14="http://schemas.microsoft.com/office/powerpoint/2010/main" val="1661981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Complexity and Coupling</a:t>
            </a:r>
            <a:endParaRPr lang="en-US" dirty="0"/>
          </a:p>
        </p:txBody>
      </p:sp>
      <p:sp>
        <p:nvSpPr>
          <p:cNvPr id="3" name="Content Placeholder 2"/>
          <p:cNvSpPr>
            <a:spLocks noGrp="1"/>
          </p:cNvSpPr>
          <p:nvPr>
            <p:ph idx="1"/>
          </p:nvPr>
        </p:nvSpPr>
        <p:spPr>
          <a:xfrm>
            <a:off x="304800" y="1447800"/>
            <a:ext cx="8839200" cy="4114800"/>
          </a:xfrm>
        </p:spPr>
        <p:txBody>
          <a:bodyPr/>
          <a:lstStyle/>
          <a:p>
            <a:r>
              <a:rPr lang="en-US" sz="2000" dirty="0" smtClean="0"/>
              <a:t>According to Rick </a:t>
            </a:r>
            <a:r>
              <a:rPr lang="en-US" sz="2000" dirty="0" err="1" smtClean="0"/>
              <a:t>Bookstaber</a:t>
            </a:r>
            <a:r>
              <a:rPr lang="en-US" sz="2000" dirty="0" smtClean="0"/>
              <a:t>, both approaches are limited by the myth of </a:t>
            </a:r>
            <a:r>
              <a:rPr lang="en-US" sz="2000" i="1" dirty="0" smtClean="0"/>
              <a:t>non-correlation</a:t>
            </a:r>
            <a:r>
              <a:rPr lang="en-US" sz="2000" dirty="0" smtClean="0"/>
              <a:t>, i.e. that different classes of financial assets move differently in response to shocks. The roots of shifting correlation are </a:t>
            </a:r>
            <a:r>
              <a:rPr lang="en-US" sz="2000" i="1" dirty="0" smtClean="0"/>
              <a:t>complexity</a:t>
            </a:r>
            <a:r>
              <a:rPr lang="en-US" sz="2000" dirty="0" smtClean="0"/>
              <a:t> and </a:t>
            </a:r>
            <a:r>
              <a:rPr lang="en-US" sz="2000" i="1" dirty="0" smtClean="0"/>
              <a:t>tight-coupling</a:t>
            </a:r>
          </a:p>
          <a:p>
            <a:pPr lvl="1"/>
            <a:r>
              <a:rPr lang="en-US" sz="1600" dirty="0" smtClean="0"/>
              <a:t>Complexity</a:t>
            </a:r>
          </a:p>
          <a:p>
            <a:pPr lvl="2"/>
            <a:r>
              <a:rPr lang="en-US" sz="1600" dirty="0" smtClean="0"/>
              <a:t>Non-linear behavior</a:t>
            </a:r>
          </a:p>
          <a:p>
            <a:pPr lvl="1"/>
            <a:r>
              <a:rPr lang="en-US" sz="1600" dirty="0" smtClean="0"/>
              <a:t>Tight-coupling</a:t>
            </a:r>
          </a:p>
          <a:p>
            <a:pPr lvl="2"/>
            <a:r>
              <a:rPr lang="en-US" sz="1600" dirty="0" smtClean="0"/>
              <a:t>No slack if things go wrong – errors are propagated downstream</a:t>
            </a:r>
          </a:p>
          <a:p>
            <a:pPr marL="966788" lvl="2" indent="0">
              <a:buNone/>
            </a:pPr>
            <a:endParaRPr lang="en-US" sz="1400" dirty="0" smtClean="0"/>
          </a:p>
          <a:p>
            <a:r>
              <a:rPr lang="en-US" sz="2000" dirty="0" smtClean="0"/>
              <a:t>Example:</a:t>
            </a:r>
          </a:p>
          <a:p>
            <a:pPr lvl="1"/>
            <a:r>
              <a:rPr lang="en-US" sz="1600" dirty="0" smtClean="0"/>
              <a:t>Tight-coupling of information to trading leads to increased liquidity</a:t>
            </a:r>
          </a:p>
          <a:p>
            <a:pPr lvl="2"/>
            <a:r>
              <a:rPr lang="en-US" sz="1600" dirty="0" smtClean="0"/>
              <a:t>Increased liquidity reduces returns, but enhances ability to use leverage, therefore magnifying tight-coupling</a:t>
            </a:r>
          </a:p>
          <a:p>
            <a:pPr marL="966788" lvl="2" indent="0">
              <a:buNone/>
            </a:pPr>
            <a:endParaRPr lang="en-US" sz="1400" dirty="0" smtClean="0"/>
          </a:p>
          <a:p>
            <a:pPr lvl="1"/>
            <a:r>
              <a:rPr lang="en-US" sz="1600" dirty="0" smtClean="0"/>
              <a:t>Complexity of products – derivatives </a:t>
            </a:r>
            <a:r>
              <a:rPr lang="en-US" sz="1400" dirty="0" smtClean="0"/>
              <a:t>– </a:t>
            </a:r>
            <a:r>
              <a:rPr lang="en-US" sz="1600" dirty="0" smtClean="0"/>
              <a:t>means non-linear payoffs, with small changes causing big impacts</a:t>
            </a:r>
          </a:p>
          <a:p>
            <a:pPr lvl="2"/>
            <a:r>
              <a:rPr lang="en-US" sz="1600" dirty="0" smtClean="0"/>
              <a:t>Derivatives require liquidity to hedge.  Therefore complexity / tight-coupling feed back into themselves in a very interactive way</a:t>
            </a:r>
          </a:p>
          <a:p>
            <a:pPr lvl="2"/>
            <a:r>
              <a:rPr lang="en-US" sz="1600" dirty="0" smtClean="0"/>
              <a:t>Roots of endogenous but life-threatening shocks</a:t>
            </a:r>
          </a:p>
          <a:p>
            <a:pPr lvl="2"/>
            <a:endParaRPr lang="en-US" dirty="0" smtClean="0"/>
          </a:p>
          <a:p>
            <a:pPr lvl="1"/>
            <a:endParaRPr lang="en-US" dirty="0"/>
          </a:p>
        </p:txBody>
      </p:sp>
    </p:spTree>
    <p:extLst>
      <p:ext uri="{BB962C8B-B14F-4D97-AF65-F5344CB8AC3E}">
        <p14:creationId xmlns:p14="http://schemas.microsoft.com/office/powerpoint/2010/main" val="18951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r>
              <a:rPr lang="en-US" dirty="0" smtClean="0"/>
              <a:t>Appendix: Numerical Precision</a:t>
            </a:r>
            <a:endParaRPr lang="en-US" dirty="0"/>
          </a:p>
        </p:txBody>
      </p:sp>
      <p:sp>
        <p:nvSpPr>
          <p:cNvPr id="3" name="Content Placeholder 2"/>
          <p:cNvSpPr>
            <a:spLocks noGrp="1"/>
          </p:cNvSpPr>
          <p:nvPr>
            <p:ph idx="1"/>
          </p:nvPr>
        </p:nvSpPr>
        <p:spPr>
          <a:xfrm>
            <a:off x="685800" y="1447800"/>
            <a:ext cx="8153400" cy="5334000"/>
          </a:xfrm>
        </p:spPr>
        <p:txBody>
          <a:bodyPr/>
          <a:lstStyle/>
          <a:p>
            <a:r>
              <a:rPr lang="en-US" sz="2000" dirty="0" smtClean="0"/>
              <a:t>Computers have different numerical types to represent different degrees of precision.  In the C language example below, neither floats nor doubles provide the specified degree of precision – the only difference is how wrong they are:    </a:t>
            </a:r>
            <a:endParaRPr lang="en-US" sz="2000" dirty="0"/>
          </a:p>
        </p:txBody>
      </p:sp>
      <p:sp>
        <p:nvSpPr>
          <p:cNvPr id="5" name="TextBox 4"/>
          <p:cNvSpPr txBox="1"/>
          <p:nvPr/>
        </p:nvSpPr>
        <p:spPr>
          <a:xfrm>
            <a:off x="228600" y="6772275"/>
            <a:ext cx="756938" cy="261610"/>
          </a:xfrm>
          <a:prstGeom prst="rect">
            <a:avLst/>
          </a:prstGeom>
          <a:noFill/>
        </p:spPr>
        <p:txBody>
          <a:bodyPr wrap="none" rtlCol="0">
            <a:spAutoFit/>
          </a:bodyPr>
          <a:lstStyle/>
          <a:p>
            <a:r>
              <a:rPr lang="en-US" sz="1100" dirty="0" smtClean="0">
                <a:hlinkClick r:id="rId3" action="ppaction://hlinksldjump"/>
              </a:rPr>
              <a:t>Go Back</a:t>
            </a:r>
            <a:endParaRPr lang="en-US" sz="11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048000"/>
            <a:ext cx="694372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243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Appendix: Desert Crossing</a:t>
            </a:r>
            <a:endParaRPr lang="en-US" dirty="0"/>
          </a:p>
        </p:txBody>
      </p:sp>
      <p:sp>
        <p:nvSpPr>
          <p:cNvPr id="3" name="Content Placeholder 2"/>
          <p:cNvSpPr>
            <a:spLocks noGrp="1"/>
          </p:cNvSpPr>
          <p:nvPr>
            <p:ph idx="1"/>
          </p:nvPr>
        </p:nvSpPr>
        <p:spPr>
          <a:xfrm>
            <a:off x="152400" y="990600"/>
            <a:ext cx="9296400" cy="4114800"/>
          </a:xfrm>
        </p:spPr>
        <p:txBody>
          <a:bodyPr/>
          <a:lstStyle/>
          <a:p>
            <a:r>
              <a:rPr lang="en-US" sz="1800" dirty="0" smtClean="0"/>
              <a:t>In December 1998, the US struck 97 targets in Baghdad, and almost knocked Saddam Hussein from power.  Arab allies in the region (especially Saudi Arabia) asked CENTCOM Commander Anthony </a:t>
            </a:r>
            <a:r>
              <a:rPr lang="en-US" sz="1800" dirty="0" err="1" smtClean="0"/>
              <a:t>Zinni</a:t>
            </a:r>
            <a:r>
              <a:rPr lang="en-US" sz="1800" dirty="0" smtClean="0"/>
              <a:t>, “Do you guys have a plan?”</a:t>
            </a:r>
          </a:p>
          <a:p>
            <a:endParaRPr lang="en-US" sz="1800" dirty="0"/>
          </a:p>
          <a:p>
            <a:r>
              <a:rPr lang="en-US" sz="1800" dirty="0" smtClean="0"/>
              <a:t>In response, </a:t>
            </a:r>
            <a:r>
              <a:rPr lang="en-US" sz="1800" dirty="0" err="1" smtClean="0"/>
              <a:t>Zinni</a:t>
            </a:r>
            <a:r>
              <a:rPr lang="en-US" sz="1800" dirty="0" smtClean="0"/>
              <a:t> organized the Desert Crossing </a:t>
            </a:r>
            <a:r>
              <a:rPr lang="en-US" sz="1800" dirty="0" err="1" smtClean="0"/>
              <a:t>wargame</a:t>
            </a:r>
            <a:r>
              <a:rPr lang="en-US" sz="1800" dirty="0" smtClean="0"/>
              <a:t>, a three-day seminar in June 1999, to identify interagency issues on how to manage change in a post-Saddam Iraq</a:t>
            </a:r>
          </a:p>
          <a:p>
            <a:pPr lvl="1"/>
            <a:r>
              <a:rPr lang="en-US" sz="1500" dirty="0"/>
              <a:t>R</a:t>
            </a:r>
            <a:r>
              <a:rPr lang="en-US" sz="1500" dirty="0" smtClean="0"/>
              <a:t>esults of the </a:t>
            </a:r>
            <a:r>
              <a:rPr lang="en-US" sz="1500" dirty="0" err="1" smtClean="0"/>
              <a:t>wargame</a:t>
            </a:r>
            <a:r>
              <a:rPr lang="en-US" sz="1500" dirty="0" smtClean="0"/>
              <a:t> were very pessimistic, and anticipated regional instability, as well as fragmentation along religious and ethnic lines</a:t>
            </a:r>
          </a:p>
          <a:p>
            <a:pPr lvl="1"/>
            <a:r>
              <a:rPr lang="en-US" sz="1500" dirty="0" smtClean="0"/>
              <a:t>Did not believe creation of democratic Iraqi government was feasible</a:t>
            </a:r>
          </a:p>
          <a:p>
            <a:pPr lvl="1"/>
            <a:r>
              <a:rPr lang="en-US" sz="1500" dirty="0" smtClean="0"/>
              <a:t>Mentioned 300,000 US ground troops necessary </a:t>
            </a:r>
          </a:p>
          <a:p>
            <a:pPr lvl="1"/>
            <a:endParaRPr lang="en-US" sz="1500" dirty="0"/>
          </a:p>
          <a:p>
            <a:pPr marL="0" indent="0">
              <a:buNone/>
            </a:pPr>
            <a:endParaRPr lang="en-US" sz="1800"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114800"/>
            <a:ext cx="4038600" cy="285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152400" y="3810000"/>
            <a:ext cx="5257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16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sz="1400">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a:lstStyle>
          <a:p>
            <a:pPr lvl="1"/>
            <a:endParaRPr lang="en-US" sz="1500" b="0" kern="0" dirty="0" smtClean="0"/>
          </a:p>
          <a:p>
            <a:endParaRPr lang="en-US" sz="1800" kern="0" dirty="0" smtClean="0"/>
          </a:p>
          <a:p>
            <a:r>
              <a:rPr lang="en-US" sz="1800" kern="0" dirty="0" smtClean="0"/>
              <a:t>Prescient findings ignored by Pentagon before start of 2003 invasion</a:t>
            </a:r>
          </a:p>
          <a:p>
            <a:pPr lvl="1"/>
            <a:r>
              <a:rPr lang="en-US" sz="1500" b="0" kern="0" dirty="0" smtClean="0"/>
              <a:t>“’You need to dust off Desert Crossing.  They said, ‘What’s that? Never heard of it…  We’ve been told not to do any of the planning.  It would all be done in the Pentagon.”  </a:t>
            </a:r>
          </a:p>
          <a:p>
            <a:pPr lvl="1"/>
            <a:endParaRPr lang="en-US" sz="1200" b="0" kern="0" dirty="0"/>
          </a:p>
        </p:txBody>
      </p:sp>
    </p:spTree>
    <p:extLst>
      <p:ext uri="{BB962C8B-B14F-4D97-AF65-F5344CB8AC3E}">
        <p14:creationId xmlns:p14="http://schemas.microsoft.com/office/powerpoint/2010/main" val="36502916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382000" cy="1143000"/>
          </a:xfrm>
        </p:spPr>
        <p:txBody>
          <a:bodyPr/>
          <a:lstStyle/>
          <a:p>
            <a:r>
              <a:rPr lang="en-US" dirty="0" smtClean="0"/>
              <a:t>Appendix: </a:t>
            </a:r>
            <a:r>
              <a:rPr lang="en-US" dirty="0" err="1" smtClean="0"/>
              <a:t>Millenium</a:t>
            </a:r>
            <a:r>
              <a:rPr lang="en-US" dirty="0" smtClean="0"/>
              <a:t> Challenge</a:t>
            </a:r>
            <a:endParaRPr lang="en-US" dirty="0"/>
          </a:p>
        </p:txBody>
      </p:sp>
      <p:sp>
        <p:nvSpPr>
          <p:cNvPr id="3" name="Content Placeholder 2"/>
          <p:cNvSpPr>
            <a:spLocks noGrp="1"/>
          </p:cNvSpPr>
          <p:nvPr>
            <p:ph idx="1"/>
          </p:nvPr>
        </p:nvSpPr>
        <p:spPr>
          <a:xfrm>
            <a:off x="152400" y="990600"/>
            <a:ext cx="5486400" cy="1676400"/>
          </a:xfrm>
        </p:spPr>
        <p:txBody>
          <a:bodyPr/>
          <a:lstStyle/>
          <a:p>
            <a:r>
              <a:rPr lang="en-US" sz="1800" dirty="0" smtClean="0"/>
              <a:t>In July-August 2002, the US conducted an enormous </a:t>
            </a:r>
            <a:r>
              <a:rPr lang="en-US" sz="1800" dirty="0" err="1" smtClean="0"/>
              <a:t>wargame</a:t>
            </a:r>
            <a:r>
              <a:rPr lang="en-US" sz="1800" dirty="0" smtClean="0"/>
              <a:t> exercise called the </a:t>
            </a:r>
            <a:r>
              <a:rPr lang="en-US" sz="1800" dirty="0" err="1" smtClean="0"/>
              <a:t>Millenium</a:t>
            </a:r>
            <a:r>
              <a:rPr lang="en-US" sz="1800" dirty="0" smtClean="0"/>
              <a:t> Challenge, to determine attack plans against a “rogue military commander.”  General Paul Van Riper was selected to play the rogue commander</a:t>
            </a:r>
          </a:p>
          <a:p>
            <a:endParaRPr lang="en-US" sz="1800" dirty="0"/>
          </a:p>
          <a:p>
            <a:r>
              <a:rPr lang="en-US" sz="1800" dirty="0"/>
              <a:t>In the </a:t>
            </a:r>
            <a:r>
              <a:rPr lang="en-US" sz="1800" dirty="0" err="1"/>
              <a:t>wargame</a:t>
            </a:r>
            <a:r>
              <a:rPr lang="en-US" sz="1800" dirty="0"/>
              <a:t>, Van Riper used unexpected tactics to elude superior US technology, including motorcycle couriers to send messages, and lighting systems to launch airplanes</a:t>
            </a:r>
          </a:p>
          <a:p>
            <a:endParaRPr lang="en-US" sz="1800" dirty="0" smtClean="0"/>
          </a:p>
          <a:p>
            <a:endParaRPr lang="en-US" sz="1800" dirty="0"/>
          </a:p>
          <a:p>
            <a:endParaRPr lang="en-US" sz="1800" dirty="0" smtClean="0"/>
          </a:p>
        </p:txBody>
      </p:sp>
      <p:pic>
        <p:nvPicPr>
          <p:cNvPr id="12290" name="Picture 2" descr="http://www.pbs.org/wgbh/nova/assets/img/immutable-nature-war/image-01-small.jpg"/>
          <p:cNvPicPr>
            <a:picLocks noChangeAspect="1" noChangeArrowheads="1"/>
          </p:cNvPicPr>
          <p:nvPr/>
        </p:nvPicPr>
        <p:blipFill rotWithShape="1">
          <a:blip r:embed="rId3">
            <a:extLst>
              <a:ext uri="{28A0092B-C50C-407E-A947-70E740481C1C}">
                <a14:useLocalDpi xmlns:a14="http://schemas.microsoft.com/office/drawing/2010/main" val="0"/>
              </a:ext>
            </a:extLst>
          </a:blip>
          <a:srcRect t="6676" b="4077"/>
          <a:stretch/>
        </p:blipFill>
        <p:spPr bwMode="auto">
          <a:xfrm>
            <a:off x="6248400" y="1056168"/>
            <a:ext cx="2514600" cy="275383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152400" y="4038600"/>
            <a:ext cx="9067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16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sz="1400">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a:lstStyle>
          <a:p>
            <a:r>
              <a:rPr lang="en-US" sz="1800" kern="0" dirty="0" smtClean="0"/>
              <a:t>Also used “swarm tactics” with a fleet of small boats, launching enough cruise missiles to sink 16 boats, including an aircraft carrier, 10 cruisers, and five of six amphibious craft.  Approximately 20,000 US service personnel were killed in the simulated attack</a:t>
            </a:r>
          </a:p>
          <a:p>
            <a:endParaRPr lang="en-US" sz="1800" kern="0" dirty="0"/>
          </a:p>
          <a:p>
            <a:r>
              <a:rPr lang="en-US" sz="1800" kern="0" dirty="0" smtClean="0"/>
              <a:t>Military </a:t>
            </a:r>
            <a:r>
              <a:rPr lang="en-US" sz="1800" kern="0" dirty="0"/>
              <a:t>ended up “refloating” fleet, and denying Van Riper the ability to use his tactics.  US Military won the “do-over” </a:t>
            </a:r>
            <a:r>
              <a:rPr lang="en-US" sz="1800" kern="0" dirty="0" err="1"/>
              <a:t>wargame</a:t>
            </a:r>
            <a:r>
              <a:rPr lang="en-US" sz="1800" kern="0" dirty="0"/>
              <a:t>, and Van Riper resigned in protest</a:t>
            </a:r>
          </a:p>
          <a:p>
            <a:endParaRPr lang="en-US" sz="1800" kern="0" dirty="0"/>
          </a:p>
          <a:p>
            <a:r>
              <a:rPr lang="en-US" sz="1800" kern="0" dirty="0"/>
              <a:t>In late 2007, five Iranian PT boats charged a three-boat Navy convoy in the Strait of Hormuz, using similar tactics to Van Riper.  They adroitly maneuvered between a US destroyer, cruiser and frigate, only pulling up just before the US Navy opened fire</a:t>
            </a:r>
          </a:p>
          <a:p>
            <a:endParaRPr lang="en-US" sz="1800" kern="0" dirty="0" smtClean="0"/>
          </a:p>
        </p:txBody>
      </p:sp>
    </p:spTree>
    <p:extLst>
      <p:ext uri="{BB962C8B-B14F-4D97-AF65-F5344CB8AC3E}">
        <p14:creationId xmlns:p14="http://schemas.microsoft.com/office/powerpoint/2010/main" val="890100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References</a:t>
            </a:r>
            <a:endParaRPr lang="en-US" dirty="0"/>
          </a:p>
        </p:txBody>
      </p:sp>
      <p:sp>
        <p:nvSpPr>
          <p:cNvPr id="3" name="Content Placeholder 2"/>
          <p:cNvSpPr>
            <a:spLocks noGrp="1"/>
          </p:cNvSpPr>
          <p:nvPr>
            <p:ph idx="1"/>
          </p:nvPr>
        </p:nvSpPr>
        <p:spPr>
          <a:xfrm>
            <a:off x="685800" y="838200"/>
            <a:ext cx="8382000" cy="4114800"/>
          </a:xfrm>
        </p:spPr>
        <p:txBody>
          <a:bodyPr/>
          <a:lstStyle/>
          <a:p>
            <a:r>
              <a:rPr lang="en-US" sz="2000" dirty="0" smtClean="0"/>
              <a:t>Principal Source:</a:t>
            </a:r>
          </a:p>
          <a:p>
            <a:pPr lvl="1"/>
            <a:r>
              <a:rPr lang="en-US" sz="1400" dirty="0">
                <a:hlinkClick r:id="rId2"/>
              </a:rPr>
              <a:t>Using Agent-Based Models for Analyzing Threats to Financial Stability</a:t>
            </a:r>
            <a:r>
              <a:rPr lang="en-US" sz="1400" dirty="0"/>
              <a:t>, Richard </a:t>
            </a:r>
            <a:r>
              <a:rPr lang="en-US" sz="1400" dirty="0" err="1"/>
              <a:t>Bookstaber</a:t>
            </a:r>
            <a:endParaRPr lang="en-US" sz="1400" dirty="0"/>
          </a:p>
          <a:p>
            <a:pPr lvl="1"/>
            <a:endParaRPr lang="en-US" sz="1400" dirty="0" smtClean="0"/>
          </a:p>
          <a:p>
            <a:r>
              <a:rPr lang="en-US" sz="2000" dirty="0" smtClean="0"/>
              <a:t>Books:</a:t>
            </a:r>
          </a:p>
          <a:p>
            <a:pPr lvl="1"/>
            <a:r>
              <a:rPr lang="en-US" sz="1400" dirty="0" smtClean="0">
                <a:hlinkClick r:id="rId3"/>
              </a:rPr>
              <a:t>Complexity of Cooperation</a:t>
            </a:r>
            <a:r>
              <a:rPr lang="en-US" sz="1400" dirty="0" smtClean="0"/>
              <a:t>, Robert Axelrod</a:t>
            </a:r>
          </a:p>
          <a:p>
            <a:pPr lvl="1"/>
            <a:r>
              <a:rPr lang="en-US" sz="1400" dirty="0" smtClean="0">
                <a:hlinkClick r:id="rId4"/>
              </a:rPr>
              <a:t>Evolution of Cooperation</a:t>
            </a:r>
            <a:r>
              <a:rPr lang="en-US" sz="1400" dirty="0" smtClean="0"/>
              <a:t>, Robert Axelrod</a:t>
            </a:r>
          </a:p>
          <a:p>
            <a:pPr lvl="1"/>
            <a:r>
              <a:rPr lang="en-US" sz="1400" dirty="0" smtClean="0">
                <a:hlinkClick r:id="rId5"/>
              </a:rPr>
              <a:t>A Demon of Our Own Design</a:t>
            </a:r>
            <a:r>
              <a:rPr lang="en-US" sz="1400" dirty="0" smtClean="0"/>
              <a:t>, Richard </a:t>
            </a:r>
            <a:r>
              <a:rPr lang="en-US" sz="1400" dirty="0" err="1" smtClean="0"/>
              <a:t>Bookstaber</a:t>
            </a:r>
            <a:endParaRPr lang="en-US" sz="1400" dirty="0" smtClean="0"/>
          </a:p>
          <a:p>
            <a:pPr lvl="1"/>
            <a:r>
              <a:rPr lang="en-US" sz="1400" dirty="0">
                <a:hlinkClick r:id="rId6"/>
              </a:rPr>
              <a:t>The Selfish Gene</a:t>
            </a:r>
            <a:r>
              <a:rPr lang="en-US" sz="1400" dirty="0"/>
              <a:t>, Richard </a:t>
            </a:r>
            <a:r>
              <a:rPr lang="en-US" sz="1400" dirty="0" smtClean="0"/>
              <a:t>Dawkins</a:t>
            </a:r>
          </a:p>
          <a:p>
            <a:pPr lvl="1"/>
            <a:r>
              <a:rPr lang="en-US" sz="1400" dirty="0">
                <a:hlinkClick r:id="rId7"/>
              </a:rPr>
              <a:t>Blink</a:t>
            </a:r>
            <a:r>
              <a:rPr lang="en-US" sz="1400" dirty="0"/>
              <a:t>, Malcolm </a:t>
            </a:r>
            <a:r>
              <a:rPr lang="en-US" sz="1400" dirty="0" smtClean="0"/>
              <a:t>Gladwell</a:t>
            </a:r>
          </a:p>
          <a:p>
            <a:pPr lvl="1"/>
            <a:r>
              <a:rPr lang="en-US" sz="1400" dirty="0">
                <a:hlinkClick r:id="rId8"/>
              </a:rPr>
              <a:t>Trillion Dollar Meltdown</a:t>
            </a:r>
            <a:r>
              <a:rPr lang="en-US" sz="1400" dirty="0"/>
              <a:t>, Charles </a:t>
            </a:r>
            <a:r>
              <a:rPr lang="en-US" sz="1400" dirty="0" smtClean="0"/>
              <a:t>Morris</a:t>
            </a:r>
          </a:p>
          <a:p>
            <a:pPr lvl="1"/>
            <a:r>
              <a:rPr lang="en-US" sz="1400" dirty="0" smtClean="0">
                <a:hlinkClick r:id="rId9"/>
              </a:rPr>
              <a:t>Prisoner’s Dilemma</a:t>
            </a:r>
            <a:r>
              <a:rPr lang="en-US" sz="1400" dirty="0" smtClean="0"/>
              <a:t>, William </a:t>
            </a:r>
            <a:r>
              <a:rPr lang="en-US" sz="1400" dirty="0" err="1" smtClean="0"/>
              <a:t>Poundstone</a:t>
            </a:r>
            <a:endParaRPr lang="en-US" sz="1400" dirty="0" smtClean="0"/>
          </a:p>
          <a:p>
            <a:pPr lvl="1"/>
            <a:r>
              <a:rPr lang="en-US" sz="1400" dirty="0" smtClean="0">
                <a:hlinkClick r:id="rId10"/>
              </a:rPr>
              <a:t>Fool’s Gold</a:t>
            </a:r>
            <a:r>
              <a:rPr lang="en-US" sz="1400" dirty="0" smtClean="0"/>
              <a:t>, Gillian </a:t>
            </a:r>
            <a:r>
              <a:rPr lang="en-US" sz="1400" dirty="0" err="1" smtClean="0"/>
              <a:t>Tett</a:t>
            </a:r>
            <a:endParaRPr lang="en-US" sz="1400" dirty="0" smtClean="0"/>
          </a:p>
          <a:p>
            <a:pPr lvl="1"/>
            <a:r>
              <a:rPr lang="en-US" sz="1400" dirty="0" smtClean="0">
                <a:hlinkClick r:id="rId11"/>
              </a:rPr>
              <a:t>Fiasco</a:t>
            </a:r>
            <a:r>
              <a:rPr lang="en-US" sz="1400" dirty="0" smtClean="0"/>
              <a:t>, Thomas Ricks</a:t>
            </a:r>
          </a:p>
          <a:p>
            <a:pPr lvl="1"/>
            <a:r>
              <a:rPr lang="en-US" sz="1400" dirty="0" smtClean="0"/>
              <a:t>Others as noted in the text</a:t>
            </a:r>
          </a:p>
          <a:p>
            <a:pPr lvl="1"/>
            <a:endParaRPr lang="en-US" dirty="0"/>
          </a:p>
          <a:p>
            <a:r>
              <a:rPr lang="en-US" sz="2000" dirty="0" smtClean="0"/>
              <a:t>Papers:</a:t>
            </a:r>
          </a:p>
          <a:p>
            <a:pPr lvl="1"/>
            <a:r>
              <a:rPr lang="en-US" sz="1400" dirty="0" smtClean="0">
                <a:hlinkClick r:id="rId12"/>
              </a:rPr>
              <a:t>Systemic financial risk: agent based models to understand the leverage cycle on national scales and its consequences</a:t>
            </a:r>
            <a:r>
              <a:rPr lang="en-US" sz="1400" dirty="0" smtClean="0"/>
              <a:t>, Stefan </a:t>
            </a:r>
            <a:r>
              <a:rPr lang="en-US" sz="1400" dirty="0" err="1" smtClean="0"/>
              <a:t>Thurner</a:t>
            </a:r>
            <a:endParaRPr lang="en-US" sz="1400" dirty="0" smtClean="0"/>
          </a:p>
          <a:p>
            <a:pPr lvl="1"/>
            <a:r>
              <a:rPr lang="en-US" sz="1400" dirty="0" smtClean="0">
                <a:hlinkClick r:id="rId13"/>
              </a:rPr>
              <a:t>The Risks of Financial Modeling: </a:t>
            </a:r>
            <a:r>
              <a:rPr lang="en-US" sz="1400" dirty="0" err="1" smtClean="0">
                <a:hlinkClick r:id="rId13"/>
              </a:rPr>
              <a:t>VaR</a:t>
            </a:r>
            <a:r>
              <a:rPr lang="en-US" sz="1400" dirty="0" smtClean="0">
                <a:hlinkClick r:id="rId13"/>
              </a:rPr>
              <a:t> and the Economic Meltdown</a:t>
            </a:r>
            <a:r>
              <a:rPr lang="en-US" sz="1400" dirty="0" smtClean="0"/>
              <a:t>, Report to Congress, September 10, 20098</a:t>
            </a:r>
          </a:p>
          <a:p>
            <a:pPr lvl="1"/>
            <a:r>
              <a:rPr lang="en-US" sz="1400" dirty="0" smtClean="0">
                <a:hlinkClick r:id="rId14"/>
              </a:rPr>
              <a:t>Office of Financial </a:t>
            </a:r>
            <a:r>
              <a:rPr lang="en-US" sz="1400" dirty="0" smtClean="0">
                <a:hlinkClick r:id="rId15"/>
              </a:rPr>
              <a:t>Research </a:t>
            </a:r>
            <a:r>
              <a:rPr lang="en-US" sz="1400" dirty="0" smtClean="0">
                <a:hlinkClick r:id="rId14"/>
              </a:rPr>
              <a:t>2012 Annual Report</a:t>
            </a:r>
            <a:endParaRPr lang="en-US" sz="1400" dirty="0" smtClean="0"/>
          </a:p>
          <a:p>
            <a:pPr lvl="1"/>
            <a:r>
              <a:rPr lang="en-US" sz="1400" dirty="0" smtClean="0"/>
              <a:t>Others as noted in the text</a:t>
            </a:r>
          </a:p>
          <a:p>
            <a:endParaRPr lang="en-US" dirty="0" smtClean="0"/>
          </a:p>
          <a:p>
            <a:endParaRPr lang="en-US" dirty="0"/>
          </a:p>
        </p:txBody>
      </p:sp>
    </p:spTree>
    <p:extLst>
      <p:ext uri="{BB962C8B-B14F-4D97-AF65-F5344CB8AC3E}">
        <p14:creationId xmlns:p14="http://schemas.microsoft.com/office/powerpoint/2010/main" val="185794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Agent-Based Models</a:t>
            </a:r>
            <a:endParaRPr lang="en-US" dirty="0"/>
          </a:p>
        </p:txBody>
      </p:sp>
      <p:sp>
        <p:nvSpPr>
          <p:cNvPr id="3" name="Content Placeholder 2"/>
          <p:cNvSpPr>
            <a:spLocks noGrp="1"/>
          </p:cNvSpPr>
          <p:nvPr>
            <p:ph idx="1"/>
          </p:nvPr>
        </p:nvSpPr>
        <p:spPr>
          <a:xfrm>
            <a:off x="381000" y="1371600"/>
            <a:ext cx="8839200" cy="4114800"/>
          </a:xfrm>
        </p:spPr>
        <p:txBody>
          <a:bodyPr/>
          <a:lstStyle/>
          <a:p>
            <a:r>
              <a:rPr lang="en-US" dirty="0" smtClean="0"/>
              <a:t>Agent-Based Models are a class </a:t>
            </a:r>
            <a:r>
              <a:rPr lang="en-US" dirty="0"/>
              <a:t>of computational models for simulating the actions </a:t>
            </a:r>
            <a:r>
              <a:rPr lang="en-US" dirty="0" smtClean="0"/>
              <a:t>/ interactions </a:t>
            </a:r>
            <a:r>
              <a:rPr lang="en-US" dirty="0"/>
              <a:t>of autonomous agents </a:t>
            </a:r>
            <a:r>
              <a:rPr lang="en-US" dirty="0" smtClean="0"/>
              <a:t>to assess </a:t>
            </a:r>
            <a:r>
              <a:rPr lang="en-US" dirty="0"/>
              <a:t>their effects on the system as a </a:t>
            </a:r>
            <a:r>
              <a:rPr lang="en-US" dirty="0" smtClean="0"/>
              <a:t>whole</a:t>
            </a:r>
          </a:p>
          <a:p>
            <a:pPr lvl="1"/>
            <a:r>
              <a:rPr lang="en-US" sz="1600" dirty="0" smtClean="0"/>
              <a:t>Agents can be individual or </a:t>
            </a:r>
            <a:r>
              <a:rPr lang="en-US" sz="1600" dirty="0"/>
              <a:t>collective </a:t>
            </a:r>
            <a:r>
              <a:rPr lang="en-US" sz="1600" dirty="0" smtClean="0"/>
              <a:t>entities, </a:t>
            </a:r>
            <a:r>
              <a:rPr lang="en-US" sz="1600" dirty="0"/>
              <a:t>such as </a:t>
            </a:r>
            <a:r>
              <a:rPr lang="en-US" sz="1600" dirty="0" smtClean="0"/>
              <a:t>organizations</a:t>
            </a:r>
          </a:p>
          <a:p>
            <a:pPr lvl="1"/>
            <a:endParaRPr lang="en-US" dirty="0"/>
          </a:p>
          <a:p>
            <a:r>
              <a:rPr lang="en-US" dirty="0" smtClean="0"/>
              <a:t>Agent-Based Models can help </a:t>
            </a:r>
            <a:r>
              <a:rPr lang="en-US" i="1" dirty="0" smtClean="0"/>
              <a:t>aid intuition</a:t>
            </a:r>
          </a:p>
          <a:p>
            <a:pPr lvl="1"/>
            <a:r>
              <a:rPr lang="en-US" sz="1600" dirty="0" smtClean="0"/>
              <a:t>Two common approaches to reasoning:</a:t>
            </a:r>
          </a:p>
          <a:p>
            <a:pPr lvl="2"/>
            <a:r>
              <a:rPr lang="en-US" sz="1800" dirty="0" smtClean="0"/>
              <a:t>Inductive</a:t>
            </a:r>
          </a:p>
          <a:p>
            <a:pPr lvl="3"/>
            <a:r>
              <a:rPr lang="en-US" sz="1400" dirty="0" smtClean="0"/>
              <a:t>Specific historical experience projected to general understanding</a:t>
            </a:r>
          </a:p>
          <a:p>
            <a:pPr lvl="2"/>
            <a:r>
              <a:rPr lang="en-US" sz="1800" dirty="0" smtClean="0"/>
              <a:t>Deductive</a:t>
            </a:r>
          </a:p>
          <a:p>
            <a:pPr lvl="3"/>
            <a:r>
              <a:rPr lang="en-US" sz="1400" dirty="0" smtClean="0"/>
              <a:t>Logical determination of outcomes from a set of axioms</a:t>
            </a:r>
          </a:p>
          <a:p>
            <a:pPr marL="1449387" lvl="3" indent="0">
              <a:buNone/>
            </a:pPr>
            <a:endParaRPr lang="en-US" sz="1400" dirty="0" smtClean="0"/>
          </a:p>
          <a:p>
            <a:pPr lvl="1"/>
            <a:r>
              <a:rPr lang="en-US" sz="1600" dirty="0" smtClean="0"/>
              <a:t>ABMs highlight third approach to reasoning:</a:t>
            </a:r>
          </a:p>
          <a:p>
            <a:pPr lvl="2"/>
            <a:r>
              <a:rPr lang="en-US" sz="1800" dirty="0" smtClean="0"/>
              <a:t>Simulation</a:t>
            </a:r>
          </a:p>
          <a:p>
            <a:pPr lvl="3"/>
            <a:r>
              <a:rPr lang="en-US" sz="1400" dirty="0" smtClean="0"/>
              <a:t>Use of computers to generate “miniature worlds” based on simple rules</a:t>
            </a:r>
          </a:p>
          <a:p>
            <a:pPr lvl="3"/>
            <a:r>
              <a:rPr lang="en-US" sz="1400" dirty="0" smtClean="0"/>
              <a:t>Augment intuition, highlight uncertainty  </a:t>
            </a:r>
            <a:endParaRPr lang="en-US" sz="1400" dirty="0"/>
          </a:p>
        </p:txBody>
      </p:sp>
    </p:spTree>
    <p:extLst>
      <p:ext uri="{BB962C8B-B14F-4D97-AF65-F5344CB8AC3E}">
        <p14:creationId xmlns:p14="http://schemas.microsoft.com/office/powerpoint/2010/main" val="19995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Agent-Based Model Strengths</a:t>
            </a:r>
            <a:endParaRPr lang="en-US" dirty="0"/>
          </a:p>
        </p:txBody>
      </p:sp>
      <p:sp>
        <p:nvSpPr>
          <p:cNvPr id="3" name="Content Placeholder 2"/>
          <p:cNvSpPr>
            <a:spLocks noGrp="1"/>
          </p:cNvSpPr>
          <p:nvPr>
            <p:ph idx="1"/>
          </p:nvPr>
        </p:nvSpPr>
        <p:spPr>
          <a:xfrm>
            <a:off x="457200" y="1295400"/>
            <a:ext cx="8686800" cy="4114800"/>
          </a:xfrm>
        </p:spPr>
        <p:txBody>
          <a:bodyPr/>
          <a:lstStyle/>
          <a:p>
            <a:r>
              <a:rPr lang="en-US" sz="2000" dirty="0" smtClean="0"/>
              <a:t>Agents:</a:t>
            </a:r>
          </a:p>
          <a:p>
            <a:pPr lvl="1"/>
            <a:r>
              <a:rPr lang="en-US" sz="1400" dirty="0" smtClean="0"/>
              <a:t>Are autonomous</a:t>
            </a:r>
          </a:p>
          <a:p>
            <a:pPr lvl="2"/>
            <a:r>
              <a:rPr lang="en-US" sz="1400" dirty="0" smtClean="0"/>
              <a:t>The system is not modeled directly as a globally integrated entity.  Systemic patterns emerge from bottom up agent behavior</a:t>
            </a:r>
          </a:p>
          <a:p>
            <a:pPr lvl="1"/>
            <a:endParaRPr lang="en-US" sz="1400" dirty="0" smtClean="0"/>
          </a:p>
          <a:p>
            <a:pPr lvl="1"/>
            <a:r>
              <a:rPr lang="en-US" sz="1400" dirty="0" smtClean="0"/>
              <a:t>Are heterogeneous</a:t>
            </a:r>
          </a:p>
          <a:p>
            <a:pPr lvl="2"/>
            <a:r>
              <a:rPr lang="en-US" sz="1400" dirty="0" smtClean="0"/>
              <a:t>Different agents can follow different strategies</a:t>
            </a:r>
          </a:p>
          <a:p>
            <a:pPr lvl="1"/>
            <a:endParaRPr lang="en-US" sz="1200" dirty="0"/>
          </a:p>
          <a:p>
            <a:pPr lvl="1"/>
            <a:r>
              <a:rPr lang="en-US" sz="1400" dirty="0" smtClean="0"/>
              <a:t>Have bounded-rationality</a:t>
            </a:r>
          </a:p>
          <a:p>
            <a:pPr lvl="2"/>
            <a:r>
              <a:rPr lang="en-US" sz="1400" dirty="0" smtClean="0"/>
              <a:t>Agents operate without a globally optimal view; only operate locally, based on what they can see</a:t>
            </a:r>
          </a:p>
          <a:p>
            <a:pPr lvl="2"/>
            <a:r>
              <a:rPr lang="en-US" sz="1400" dirty="0" smtClean="0"/>
              <a:t>Agents can operate based on behavioral heuristics</a:t>
            </a:r>
          </a:p>
          <a:p>
            <a:pPr lvl="1"/>
            <a:endParaRPr lang="en-US" sz="1400" dirty="0" smtClean="0"/>
          </a:p>
          <a:p>
            <a:pPr lvl="1"/>
            <a:r>
              <a:rPr lang="en-US" sz="1400" dirty="0" smtClean="0"/>
              <a:t>Are interdependent</a:t>
            </a:r>
          </a:p>
          <a:p>
            <a:pPr lvl="2"/>
            <a:r>
              <a:rPr lang="en-US" sz="1400" dirty="0" smtClean="0"/>
              <a:t>Agent choices today depend on choices in the past;  current situation is highly </a:t>
            </a:r>
            <a:r>
              <a:rPr lang="en-US" sz="1400" i="1" dirty="0" smtClean="0"/>
              <a:t>path dependent</a:t>
            </a:r>
          </a:p>
          <a:p>
            <a:pPr lvl="2"/>
            <a:endParaRPr lang="en-US" sz="1400" dirty="0" smtClean="0"/>
          </a:p>
          <a:p>
            <a:pPr lvl="1"/>
            <a:r>
              <a:rPr lang="en-US" sz="1400" dirty="0" smtClean="0"/>
              <a:t>Can adapt</a:t>
            </a:r>
          </a:p>
          <a:p>
            <a:pPr lvl="2"/>
            <a:r>
              <a:rPr lang="en-US" sz="1400" dirty="0" smtClean="0"/>
              <a:t>Agents can adapt to changing environment based on rules that govern their behavior</a:t>
            </a:r>
          </a:p>
          <a:p>
            <a:pPr lvl="2"/>
            <a:r>
              <a:rPr lang="en-US" sz="1400" dirty="0" smtClean="0"/>
              <a:t>Agents do not need to be globally rational at all times</a:t>
            </a:r>
          </a:p>
          <a:p>
            <a:pPr marL="966788" lvl="2" indent="0">
              <a:buNone/>
            </a:pPr>
            <a:endParaRPr lang="en-US" sz="1400" dirty="0"/>
          </a:p>
          <a:p>
            <a:r>
              <a:rPr lang="en-US" sz="2000" dirty="0" smtClean="0"/>
              <a:t>Agent-Based Models:</a:t>
            </a:r>
          </a:p>
          <a:p>
            <a:pPr lvl="1"/>
            <a:r>
              <a:rPr lang="en-US" sz="1400" dirty="0" smtClean="0"/>
              <a:t>Can help estimate probabilities for systemic events</a:t>
            </a:r>
          </a:p>
          <a:p>
            <a:pPr lvl="1"/>
            <a:r>
              <a:rPr lang="en-US" sz="1400" dirty="0" smtClean="0"/>
              <a:t>Generate data when it’s otherwise sparse</a:t>
            </a:r>
            <a:endParaRPr lang="en-US" sz="1400" dirty="0"/>
          </a:p>
        </p:txBody>
      </p:sp>
    </p:spTree>
    <p:extLst>
      <p:ext uri="{BB962C8B-B14F-4D97-AF65-F5344CB8AC3E}">
        <p14:creationId xmlns:p14="http://schemas.microsoft.com/office/powerpoint/2010/main" val="4120716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839200" cy="1143000"/>
          </a:xfrm>
        </p:spPr>
        <p:txBody>
          <a:bodyPr/>
          <a:lstStyle/>
          <a:p>
            <a:r>
              <a:rPr lang="en-US" dirty="0" smtClean="0"/>
              <a:t>Use of Agent-Based Models in Finance and Economics</a:t>
            </a:r>
            <a:endParaRPr lang="en-US" dirty="0"/>
          </a:p>
        </p:txBody>
      </p:sp>
      <p:sp>
        <p:nvSpPr>
          <p:cNvPr id="3" name="Content Placeholder 2"/>
          <p:cNvSpPr>
            <a:spLocks noGrp="1"/>
          </p:cNvSpPr>
          <p:nvPr>
            <p:ph idx="1"/>
          </p:nvPr>
        </p:nvSpPr>
        <p:spPr>
          <a:xfrm>
            <a:off x="228600" y="1752600"/>
            <a:ext cx="8763000" cy="4114800"/>
          </a:xfrm>
        </p:spPr>
        <p:txBody>
          <a:bodyPr/>
          <a:lstStyle/>
          <a:p>
            <a:r>
              <a:rPr lang="en-US" sz="1800" dirty="0"/>
              <a:t>2012 Mortgage Prepayment Model</a:t>
            </a:r>
          </a:p>
          <a:p>
            <a:endParaRPr lang="en-US" sz="1800" dirty="0" smtClean="0"/>
          </a:p>
          <a:p>
            <a:r>
              <a:rPr lang="en-US" sz="1800" i="1" dirty="0" smtClean="0">
                <a:solidFill>
                  <a:srgbClr val="FF0000"/>
                </a:solidFill>
              </a:rPr>
              <a:t>2011 Model of Financial Leverage</a:t>
            </a:r>
          </a:p>
          <a:p>
            <a:endParaRPr lang="en-US" sz="1800" dirty="0"/>
          </a:p>
          <a:p>
            <a:r>
              <a:rPr lang="en-US" sz="1800" dirty="0" smtClean="0"/>
              <a:t>2009 Model of English Housing Market</a:t>
            </a:r>
          </a:p>
          <a:p>
            <a:endParaRPr lang="en-US" sz="1800" dirty="0" smtClean="0"/>
          </a:p>
          <a:p>
            <a:r>
              <a:rPr lang="en-US" sz="1800" dirty="0"/>
              <a:t>2009 Bank of Italy Gross Settlements</a:t>
            </a:r>
          </a:p>
          <a:p>
            <a:endParaRPr lang="en-US" sz="1800" dirty="0"/>
          </a:p>
          <a:p>
            <a:r>
              <a:rPr lang="en-US" sz="1800" dirty="0" smtClean="0"/>
              <a:t>2008 Bank of England Payment System</a:t>
            </a:r>
          </a:p>
          <a:p>
            <a:endParaRPr lang="en-US" sz="1800" dirty="0"/>
          </a:p>
          <a:p>
            <a:r>
              <a:rPr lang="en-US" sz="1800" dirty="0" smtClean="0"/>
              <a:t>2007 EURACE Project of European Economy</a:t>
            </a:r>
          </a:p>
          <a:p>
            <a:endParaRPr lang="en-US" sz="1800" dirty="0"/>
          </a:p>
          <a:p>
            <a:r>
              <a:rPr lang="en-US" sz="1800" dirty="0" smtClean="0"/>
              <a:t>2001 NASDAQ Decimalization Project</a:t>
            </a:r>
          </a:p>
          <a:p>
            <a:endParaRPr lang="en-US" dirty="0"/>
          </a:p>
          <a:p>
            <a:endParaRPr lang="en-US" dirty="0" smtClean="0"/>
          </a:p>
          <a:p>
            <a:endParaRPr lang="en-US" dirty="0"/>
          </a:p>
          <a:p>
            <a:endParaRPr 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517"/>
          <a:stretch/>
        </p:blipFill>
        <p:spPr bwMode="auto">
          <a:xfrm>
            <a:off x="5340004" y="1447800"/>
            <a:ext cx="4184996" cy="2733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343400"/>
            <a:ext cx="406181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157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D2DB9"/>
      </a:hlink>
      <a:folHlink>
        <a:srgbClr val="B2B2B2"/>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58846</TotalTime>
  <Words>7862</Words>
  <Application>Microsoft Office PowerPoint</Application>
  <PresentationFormat>Custom</PresentationFormat>
  <Paragraphs>1420</Paragraphs>
  <Slides>63</Slides>
  <Notes>56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Default Design</vt:lpstr>
      <vt:lpstr>PowerPoint Presentation</vt:lpstr>
      <vt:lpstr>Agent-Based Modeling For Financial Risk Management</vt:lpstr>
      <vt:lpstr>Agenda</vt:lpstr>
      <vt:lpstr>Conventional Practices in Financial Risk Management</vt:lpstr>
      <vt:lpstr>Conventional Practices in Financial Risk Management</vt:lpstr>
      <vt:lpstr>Complexity and Coupling</vt:lpstr>
      <vt:lpstr>Agent-Based Models</vt:lpstr>
      <vt:lpstr>Agent-Based Model Strengths</vt:lpstr>
      <vt:lpstr>Use of Agent-Based Models in Finance and Economics</vt:lpstr>
      <vt:lpstr>Three Example ABMs</vt:lpstr>
      <vt:lpstr>Example ABM #1:  A Genetic Algorithm To Solve The Iterated Prisoner’s Dilemma</vt:lpstr>
      <vt:lpstr>Prisoner’s Dilemma</vt:lpstr>
      <vt:lpstr>Iterated Prisoner’s Dilemma</vt:lpstr>
      <vt:lpstr>PowerPoint Presentation</vt:lpstr>
      <vt:lpstr>Iterated Prisoner’s Dilemma</vt:lpstr>
      <vt:lpstr>Iterated Prisoner’s Dilemma</vt:lpstr>
      <vt:lpstr>Genetic Algorithm</vt:lpstr>
      <vt:lpstr>Genetic Algorithm To Solve Iterated Prisoner’s Dilemma</vt:lpstr>
      <vt:lpstr>Genetic Algorithm: How It Works</vt:lpstr>
      <vt:lpstr>PowerPoint Presentation</vt:lpstr>
      <vt:lpstr>Genetic Algorithm: Results for Iterated Prisoner’s Dilemma</vt:lpstr>
      <vt:lpstr>Genetic Algorithm: Significance</vt:lpstr>
      <vt:lpstr>Example ABM #2:    The Dissemination of Culture</vt:lpstr>
      <vt:lpstr>Dissemination of Culture</vt:lpstr>
      <vt:lpstr>Cultural Model</vt:lpstr>
      <vt:lpstr>Model of Dissemination</vt:lpstr>
      <vt:lpstr>Model of Dissemination</vt:lpstr>
      <vt:lpstr>Dissemination of Culture: Results</vt:lpstr>
      <vt:lpstr>Dissemination of Culture: Results</vt:lpstr>
      <vt:lpstr>Dissemination of Culture: Results</vt:lpstr>
      <vt:lpstr>Dissemination of Culture: Results</vt:lpstr>
      <vt:lpstr>Dissemination of Culture: Results</vt:lpstr>
      <vt:lpstr>Dissemination of Culture: Significance</vt:lpstr>
      <vt:lpstr>Example ABM #3:   Systemic Risk of  Financial Leverage</vt:lpstr>
      <vt:lpstr>Financial Leverage</vt:lpstr>
      <vt:lpstr>Model Essentials</vt:lpstr>
      <vt:lpstr>Fund Demand</vt:lpstr>
      <vt:lpstr>Fund Demand</vt:lpstr>
      <vt:lpstr>Fund Cash and Borrowings</vt:lpstr>
      <vt:lpstr>Fund Investors</vt:lpstr>
      <vt:lpstr>Final Points</vt:lpstr>
      <vt:lpstr>Model Results</vt:lpstr>
      <vt:lpstr>Model Results</vt:lpstr>
      <vt:lpstr>Model Results</vt:lpstr>
      <vt:lpstr>Model Results</vt:lpstr>
      <vt:lpstr>Model Results</vt:lpstr>
      <vt:lpstr>Financial Leverage: Significance</vt:lpstr>
      <vt:lpstr>Agent-Based Model Limitations</vt:lpstr>
      <vt:lpstr>Agent-Based Model Error Sources</vt:lpstr>
      <vt:lpstr>Agent-Based Model Compounding</vt:lpstr>
      <vt:lpstr>Agent-Based Model Artifacts</vt:lpstr>
      <vt:lpstr>Agent-Based Model Limitations</vt:lpstr>
      <vt:lpstr>Agent-Based Model Tradeoffs</vt:lpstr>
      <vt:lpstr>What Can We Learn From This?</vt:lpstr>
      <vt:lpstr>Thank You!</vt:lpstr>
      <vt:lpstr>Appendix: More Defaults</vt:lpstr>
      <vt:lpstr>Appendix: Dynamics of Single Fund</vt:lpstr>
      <vt:lpstr>Appendix: Dynamics of Single Fund</vt:lpstr>
      <vt:lpstr>Appendix: Dynamics of Single Fund</vt:lpstr>
      <vt:lpstr>Appendix: Numerical Precision</vt:lpstr>
      <vt:lpstr>Appendix: Desert Crossing</vt:lpstr>
      <vt:lpstr>Appendix: Millenium Challenge</vt:lpstr>
      <vt:lpstr>References</vt:lpstr>
    </vt:vector>
  </TitlesOfParts>
  <Company>RedBack Networks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Larry Blair</dc:creator>
  <cp:lastModifiedBy>Kedron Wolcott</cp:lastModifiedBy>
  <cp:revision>982</cp:revision>
  <cp:lastPrinted>2012-04-23T14:17:56Z</cp:lastPrinted>
  <dcterms:created xsi:type="dcterms:W3CDTF">1998-02-13T01:56:51Z</dcterms:created>
  <dcterms:modified xsi:type="dcterms:W3CDTF">2014-09-03T20:19:16Z</dcterms:modified>
</cp:coreProperties>
</file>